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9" r:id="rId14"/>
    <p:sldId id="268"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902" y="216"/>
      </p:cViewPr>
      <p:guideLst/>
    </p:cSldViewPr>
  </p:slideViewPr>
  <p:notesTextViewPr>
    <p:cViewPr>
      <p:scale>
        <a:sx n="1" d="1"/>
        <a:sy n="1" d="1"/>
      </p:scale>
      <p:origin x="0" y="0"/>
    </p:cViewPr>
  </p:notesText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1CD28-922E-47F9-9F90-D514AB93FA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E5E1818-EC75-44B1-8554-C3365AFFEC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D39AE6-E0EB-445F-B011-815979367A93}"/>
              </a:ext>
            </a:extLst>
          </p:cNvPr>
          <p:cNvSpPr>
            <a:spLocks noGrp="1"/>
          </p:cNvSpPr>
          <p:nvPr>
            <p:ph type="dt" sz="half" idx="10"/>
          </p:nvPr>
        </p:nvSpPr>
        <p:spPr/>
        <p:txBody>
          <a:bodyPr/>
          <a:lstStyle/>
          <a:p>
            <a:fld id="{7B4271F4-D80C-4512-A1A6-13BEAC7931AC}" type="datetimeFigureOut">
              <a:rPr lang="en-US" smtClean="0"/>
              <a:t>4/5/2022</a:t>
            </a:fld>
            <a:endParaRPr lang="en-US"/>
          </a:p>
        </p:txBody>
      </p:sp>
      <p:sp>
        <p:nvSpPr>
          <p:cNvPr id="5" name="Footer Placeholder 4">
            <a:extLst>
              <a:ext uri="{FF2B5EF4-FFF2-40B4-BE49-F238E27FC236}">
                <a16:creationId xmlns:a16="http://schemas.microsoft.com/office/drawing/2014/main" id="{2DD4F125-6DB2-4329-8D12-C6DA91C7A3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D39493-10BE-4765-ADC8-A66DAEF1880A}"/>
              </a:ext>
            </a:extLst>
          </p:cNvPr>
          <p:cNvSpPr>
            <a:spLocks noGrp="1"/>
          </p:cNvSpPr>
          <p:nvPr>
            <p:ph type="sldNum" sz="quarter" idx="12"/>
          </p:nvPr>
        </p:nvSpPr>
        <p:spPr/>
        <p:txBody>
          <a:bodyPr/>
          <a:lstStyle/>
          <a:p>
            <a:fld id="{C9621AE9-756D-4B45-B28F-03DCCCDADE94}" type="slidenum">
              <a:rPr lang="en-US" smtClean="0"/>
              <a:t>‹#›</a:t>
            </a:fld>
            <a:endParaRPr lang="en-US"/>
          </a:p>
        </p:txBody>
      </p:sp>
    </p:spTree>
    <p:extLst>
      <p:ext uri="{BB962C8B-B14F-4D97-AF65-F5344CB8AC3E}">
        <p14:creationId xmlns:p14="http://schemas.microsoft.com/office/powerpoint/2010/main" val="32683674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800CE-A773-415E-B16A-E8ED3A487A6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E2AC02-B055-4F1A-A021-EB76750E41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1A5247-5AC7-45F0-8456-DDE8F673E2D0}"/>
              </a:ext>
            </a:extLst>
          </p:cNvPr>
          <p:cNvSpPr>
            <a:spLocks noGrp="1"/>
          </p:cNvSpPr>
          <p:nvPr>
            <p:ph type="dt" sz="half" idx="10"/>
          </p:nvPr>
        </p:nvSpPr>
        <p:spPr/>
        <p:txBody>
          <a:bodyPr/>
          <a:lstStyle/>
          <a:p>
            <a:fld id="{7B4271F4-D80C-4512-A1A6-13BEAC7931AC}" type="datetimeFigureOut">
              <a:rPr lang="en-US" smtClean="0"/>
              <a:t>4/5/2022</a:t>
            </a:fld>
            <a:endParaRPr lang="en-US"/>
          </a:p>
        </p:txBody>
      </p:sp>
      <p:sp>
        <p:nvSpPr>
          <p:cNvPr id="5" name="Footer Placeholder 4">
            <a:extLst>
              <a:ext uri="{FF2B5EF4-FFF2-40B4-BE49-F238E27FC236}">
                <a16:creationId xmlns:a16="http://schemas.microsoft.com/office/drawing/2014/main" id="{D33BF119-E9F9-441C-98C0-F44F16A37A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97D091-1A7F-41D6-A528-7FBD19EBA5EF}"/>
              </a:ext>
            </a:extLst>
          </p:cNvPr>
          <p:cNvSpPr>
            <a:spLocks noGrp="1"/>
          </p:cNvSpPr>
          <p:nvPr>
            <p:ph type="sldNum" sz="quarter" idx="12"/>
          </p:nvPr>
        </p:nvSpPr>
        <p:spPr/>
        <p:txBody>
          <a:bodyPr/>
          <a:lstStyle/>
          <a:p>
            <a:fld id="{C9621AE9-756D-4B45-B28F-03DCCCDADE94}" type="slidenum">
              <a:rPr lang="en-US" smtClean="0"/>
              <a:t>‹#›</a:t>
            </a:fld>
            <a:endParaRPr lang="en-US"/>
          </a:p>
        </p:txBody>
      </p:sp>
    </p:spTree>
    <p:extLst>
      <p:ext uri="{BB962C8B-B14F-4D97-AF65-F5344CB8AC3E}">
        <p14:creationId xmlns:p14="http://schemas.microsoft.com/office/powerpoint/2010/main" val="1496545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22C49C-7DD8-4E7D-BAA1-BAB423846C0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A6E9F9-F6C0-4C93-87C6-7CBA244810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321C0D-B5AC-47AD-999F-882B38F12459}"/>
              </a:ext>
            </a:extLst>
          </p:cNvPr>
          <p:cNvSpPr>
            <a:spLocks noGrp="1"/>
          </p:cNvSpPr>
          <p:nvPr>
            <p:ph type="dt" sz="half" idx="10"/>
          </p:nvPr>
        </p:nvSpPr>
        <p:spPr/>
        <p:txBody>
          <a:bodyPr/>
          <a:lstStyle/>
          <a:p>
            <a:fld id="{7B4271F4-D80C-4512-A1A6-13BEAC7931AC}" type="datetimeFigureOut">
              <a:rPr lang="en-US" smtClean="0"/>
              <a:t>4/5/2022</a:t>
            </a:fld>
            <a:endParaRPr lang="en-US"/>
          </a:p>
        </p:txBody>
      </p:sp>
      <p:sp>
        <p:nvSpPr>
          <p:cNvPr id="5" name="Footer Placeholder 4">
            <a:extLst>
              <a:ext uri="{FF2B5EF4-FFF2-40B4-BE49-F238E27FC236}">
                <a16:creationId xmlns:a16="http://schemas.microsoft.com/office/drawing/2014/main" id="{C401A289-8D8A-42ED-8802-CB7DE0F7B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B4A0B1-2442-456B-940F-7C36059AE1FC}"/>
              </a:ext>
            </a:extLst>
          </p:cNvPr>
          <p:cNvSpPr>
            <a:spLocks noGrp="1"/>
          </p:cNvSpPr>
          <p:nvPr>
            <p:ph type="sldNum" sz="quarter" idx="12"/>
          </p:nvPr>
        </p:nvSpPr>
        <p:spPr/>
        <p:txBody>
          <a:bodyPr/>
          <a:lstStyle/>
          <a:p>
            <a:fld id="{C9621AE9-756D-4B45-B28F-03DCCCDADE94}" type="slidenum">
              <a:rPr lang="en-US" smtClean="0"/>
              <a:t>‹#›</a:t>
            </a:fld>
            <a:endParaRPr lang="en-US"/>
          </a:p>
        </p:txBody>
      </p:sp>
    </p:spTree>
    <p:extLst>
      <p:ext uri="{BB962C8B-B14F-4D97-AF65-F5344CB8AC3E}">
        <p14:creationId xmlns:p14="http://schemas.microsoft.com/office/powerpoint/2010/main" val="3820263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A7EAC-9F5D-4CA5-AD97-AF8C39FD80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E5DBC8-CC01-4387-9C35-A00175F67F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E4C618-DACC-4179-B259-2D2ECF7B5A50}"/>
              </a:ext>
            </a:extLst>
          </p:cNvPr>
          <p:cNvSpPr>
            <a:spLocks noGrp="1"/>
          </p:cNvSpPr>
          <p:nvPr>
            <p:ph type="dt" sz="half" idx="10"/>
          </p:nvPr>
        </p:nvSpPr>
        <p:spPr/>
        <p:txBody>
          <a:bodyPr/>
          <a:lstStyle/>
          <a:p>
            <a:fld id="{7B4271F4-D80C-4512-A1A6-13BEAC7931AC}" type="datetimeFigureOut">
              <a:rPr lang="en-US" smtClean="0"/>
              <a:t>4/5/2022</a:t>
            </a:fld>
            <a:endParaRPr lang="en-US"/>
          </a:p>
        </p:txBody>
      </p:sp>
      <p:sp>
        <p:nvSpPr>
          <p:cNvPr id="5" name="Footer Placeholder 4">
            <a:extLst>
              <a:ext uri="{FF2B5EF4-FFF2-40B4-BE49-F238E27FC236}">
                <a16:creationId xmlns:a16="http://schemas.microsoft.com/office/drawing/2014/main" id="{21362909-FCAC-41F5-9759-972DCAEB3C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A0304-09AD-449A-852E-B9B896C4D2C5}"/>
              </a:ext>
            </a:extLst>
          </p:cNvPr>
          <p:cNvSpPr>
            <a:spLocks noGrp="1"/>
          </p:cNvSpPr>
          <p:nvPr>
            <p:ph type="sldNum" sz="quarter" idx="12"/>
          </p:nvPr>
        </p:nvSpPr>
        <p:spPr/>
        <p:txBody>
          <a:bodyPr/>
          <a:lstStyle/>
          <a:p>
            <a:fld id="{C9621AE9-756D-4B45-B28F-03DCCCDADE94}" type="slidenum">
              <a:rPr lang="en-US" smtClean="0"/>
              <a:t>‹#›</a:t>
            </a:fld>
            <a:endParaRPr lang="en-US"/>
          </a:p>
        </p:txBody>
      </p:sp>
    </p:spTree>
    <p:extLst>
      <p:ext uri="{BB962C8B-B14F-4D97-AF65-F5344CB8AC3E}">
        <p14:creationId xmlns:p14="http://schemas.microsoft.com/office/powerpoint/2010/main" val="4014084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FE83-F107-4C65-B1FD-61607C8C5B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E0328EB-EC22-4DD3-BAAF-9BB96B4808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90152A-AAE0-48EF-8081-F0C21A9CC4FE}"/>
              </a:ext>
            </a:extLst>
          </p:cNvPr>
          <p:cNvSpPr>
            <a:spLocks noGrp="1"/>
          </p:cNvSpPr>
          <p:nvPr>
            <p:ph type="dt" sz="half" idx="10"/>
          </p:nvPr>
        </p:nvSpPr>
        <p:spPr/>
        <p:txBody>
          <a:bodyPr/>
          <a:lstStyle/>
          <a:p>
            <a:fld id="{7B4271F4-D80C-4512-A1A6-13BEAC7931AC}" type="datetimeFigureOut">
              <a:rPr lang="en-US" smtClean="0"/>
              <a:t>4/5/2022</a:t>
            </a:fld>
            <a:endParaRPr lang="en-US"/>
          </a:p>
        </p:txBody>
      </p:sp>
      <p:sp>
        <p:nvSpPr>
          <p:cNvPr id="5" name="Footer Placeholder 4">
            <a:extLst>
              <a:ext uri="{FF2B5EF4-FFF2-40B4-BE49-F238E27FC236}">
                <a16:creationId xmlns:a16="http://schemas.microsoft.com/office/drawing/2014/main" id="{F490FB2E-5D15-4A84-BBD7-52E2C6788D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16419B-B87F-49BC-BA11-B3C44800C3D0}"/>
              </a:ext>
            </a:extLst>
          </p:cNvPr>
          <p:cNvSpPr>
            <a:spLocks noGrp="1"/>
          </p:cNvSpPr>
          <p:nvPr>
            <p:ph type="sldNum" sz="quarter" idx="12"/>
          </p:nvPr>
        </p:nvSpPr>
        <p:spPr/>
        <p:txBody>
          <a:bodyPr/>
          <a:lstStyle/>
          <a:p>
            <a:fld id="{C9621AE9-756D-4B45-B28F-03DCCCDADE94}" type="slidenum">
              <a:rPr lang="en-US" smtClean="0"/>
              <a:t>‹#›</a:t>
            </a:fld>
            <a:endParaRPr lang="en-US"/>
          </a:p>
        </p:txBody>
      </p:sp>
    </p:spTree>
    <p:extLst>
      <p:ext uri="{BB962C8B-B14F-4D97-AF65-F5344CB8AC3E}">
        <p14:creationId xmlns:p14="http://schemas.microsoft.com/office/powerpoint/2010/main" val="3859097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A894E-E453-4A9A-A687-55252ACC9A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F0C8C7-8C21-4548-A1BC-8A6B9F4CCD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605AAF-2E5E-4068-81D3-FE28103E62E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88F36-0B2B-45F3-8740-7DC0ED6CB20A}"/>
              </a:ext>
            </a:extLst>
          </p:cNvPr>
          <p:cNvSpPr>
            <a:spLocks noGrp="1"/>
          </p:cNvSpPr>
          <p:nvPr>
            <p:ph type="dt" sz="half" idx="10"/>
          </p:nvPr>
        </p:nvSpPr>
        <p:spPr/>
        <p:txBody>
          <a:bodyPr/>
          <a:lstStyle/>
          <a:p>
            <a:fld id="{7B4271F4-D80C-4512-A1A6-13BEAC7931AC}" type="datetimeFigureOut">
              <a:rPr lang="en-US" smtClean="0"/>
              <a:t>4/5/2022</a:t>
            </a:fld>
            <a:endParaRPr lang="en-US"/>
          </a:p>
        </p:txBody>
      </p:sp>
      <p:sp>
        <p:nvSpPr>
          <p:cNvPr id="6" name="Footer Placeholder 5">
            <a:extLst>
              <a:ext uri="{FF2B5EF4-FFF2-40B4-BE49-F238E27FC236}">
                <a16:creationId xmlns:a16="http://schemas.microsoft.com/office/drawing/2014/main" id="{56E24242-63BB-489A-AD1B-F77433E397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287D14-A64B-48C8-A12E-22EE53CB961C}"/>
              </a:ext>
            </a:extLst>
          </p:cNvPr>
          <p:cNvSpPr>
            <a:spLocks noGrp="1"/>
          </p:cNvSpPr>
          <p:nvPr>
            <p:ph type="sldNum" sz="quarter" idx="12"/>
          </p:nvPr>
        </p:nvSpPr>
        <p:spPr/>
        <p:txBody>
          <a:bodyPr/>
          <a:lstStyle/>
          <a:p>
            <a:fld id="{C9621AE9-756D-4B45-B28F-03DCCCDADE94}" type="slidenum">
              <a:rPr lang="en-US" smtClean="0"/>
              <a:t>‹#›</a:t>
            </a:fld>
            <a:endParaRPr lang="en-US"/>
          </a:p>
        </p:txBody>
      </p:sp>
    </p:spTree>
    <p:extLst>
      <p:ext uri="{BB962C8B-B14F-4D97-AF65-F5344CB8AC3E}">
        <p14:creationId xmlns:p14="http://schemas.microsoft.com/office/powerpoint/2010/main" val="156827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C233E-6000-4C67-A419-3DA3C7BC62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4C53CC-83B9-459C-8E81-7B1757790D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1D3D6A-7C1D-47F8-B671-C5A6772DC6E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BF315C-D7D1-4622-9514-BB33FE43AE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3B2D072-0BF3-4F45-930D-697D921237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BCC2AF-CA22-4233-8E5D-75E6FB8B2CA6}"/>
              </a:ext>
            </a:extLst>
          </p:cNvPr>
          <p:cNvSpPr>
            <a:spLocks noGrp="1"/>
          </p:cNvSpPr>
          <p:nvPr>
            <p:ph type="dt" sz="half" idx="10"/>
          </p:nvPr>
        </p:nvSpPr>
        <p:spPr/>
        <p:txBody>
          <a:bodyPr/>
          <a:lstStyle/>
          <a:p>
            <a:fld id="{7B4271F4-D80C-4512-A1A6-13BEAC7931AC}" type="datetimeFigureOut">
              <a:rPr lang="en-US" smtClean="0"/>
              <a:t>4/5/2022</a:t>
            </a:fld>
            <a:endParaRPr lang="en-US"/>
          </a:p>
        </p:txBody>
      </p:sp>
      <p:sp>
        <p:nvSpPr>
          <p:cNvPr id="8" name="Footer Placeholder 7">
            <a:extLst>
              <a:ext uri="{FF2B5EF4-FFF2-40B4-BE49-F238E27FC236}">
                <a16:creationId xmlns:a16="http://schemas.microsoft.com/office/drawing/2014/main" id="{C6A62BD9-987A-49F3-88B0-C72B664F90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654BE93-9F36-4658-A76F-422F39375F02}"/>
              </a:ext>
            </a:extLst>
          </p:cNvPr>
          <p:cNvSpPr>
            <a:spLocks noGrp="1"/>
          </p:cNvSpPr>
          <p:nvPr>
            <p:ph type="sldNum" sz="quarter" idx="12"/>
          </p:nvPr>
        </p:nvSpPr>
        <p:spPr/>
        <p:txBody>
          <a:bodyPr/>
          <a:lstStyle/>
          <a:p>
            <a:fld id="{C9621AE9-756D-4B45-B28F-03DCCCDADE94}" type="slidenum">
              <a:rPr lang="en-US" smtClean="0"/>
              <a:t>‹#›</a:t>
            </a:fld>
            <a:endParaRPr lang="en-US"/>
          </a:p>
        </p:txBody>
      </p:sp>
    </p:spTree>
    <p:extLst>
      <p:ext uri="{BB962C8B-B14F-4D97-AF65-F5344CB8AC3E}">
        <p14:creationId xmlns:p14="http://schemas.microsoft.com/office/powerpoint/2010/main" val="35684022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18811-EE18-4F73-A4F7-BB37EA7BA5E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3E3CC4E-E00B-4FA2-AACA-03A840FC3DD5}"/>
              </a:ext>
            </a:extLst>
          </p:cNvPr>
          <p:cNvSpPr>
            <a:spLocks noGrp="1"/>
          </p:cNvSpPr>
          <p:nvPr>
            <p:ph type="dt" sz="half" idx="10"/>
          </p:nvPr>
        </p:nvSpPr>
        <p:spPr/>
        <p:txBody>
          <a:bodyPr/>
          <a:lstStyle/>
          <a:p>
            <a:fld id="{7B4271F4-D80C-4512-A1A6-13BEAC7931AC}" type="datetimeFigureOut">
              <a:rPr lang="en-US" smtClean="0"/>
              <a:t>4/5/2022</a:t>
            </a:fld>
            <a:endParaRPr lang="en-US"/>
          </a:p>
        </p:txBody>
      </p:sp>
      <p:sp>
        <p:nvSpPr>
          <p:cNvPr id="4" name="Footer Placeholder 3">
            <a:extLst>
              <a:ext uri="{FF2B5EF4-FFF2-40B4-BE49-F238E27FC236}">
                <a16:creationId xmlns:a16="http://schemas.microsoft.com/office/drawing/2014/main" id="{CC6DDBC0-F5CD-4DCD-9C93-647DC003CC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77AB425-D9D5-45C8-8C3B-91D94F377299}"/>
              </a:ext>
            </a:extLst>
          </p:cNvPr>
          <p:cNvSpPr>
            <a:spLocks noGrp="1"/>
          </p:cNvSpPr>
          <p:nvPr>
            <p:ph type="sldNum" sz="quarter" idx="12"/>
          </p:nvPr>
        </p:nvSpPr>
        <p:spPr/>
        <p:txBody>
          <a:bodyPr/>
          <a:lstStyle/>
          <a:p>
            <a:fld id="{C9621AE9-756D-4B45-B28F-03DCCCDADE94}" type="slidenum">
              <a:rPr lang="en-US" smtClean="0"/>
              <a:t>‹#›</a:t>
            </a:fld>
            <a:endParaRPr lang="en-US"/>
          </a:p>
        </p:txBody>
      </p:sp>
    </p:spTree>
    <p:extLst>
      <p:ext uri="{BB962C8B-B14F-4D97-AF65-F5344CB8AC3E}">
        <p14:creationId xmlns:p14="http://schemas.microsoft.com/office/powerpoint/2010/main" val="3493965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9633F77-4876-4FF8-A22E-7A39B7AD80DF}"/>
              </a:ext>
            </a:extLst>
          </p:cNvPr>
          <p:cNvSpPr>
            <a:spLocks noGrp="1"/>
          </p:cNvSpPr>
          <p:nvPr>
            <p:ph type="dt" sz="half" idx="10"/>
          </p:nvPr>
        </p:nvSpPr>
        <p:spPr/>
        <p:txBody>
          <a:bodyPr/>
          <a:lstStyle/>
          <a:p>
            <a:fld id="{7B4271F4-D80C-4512-A1A6-13BEAC7931AC}" type="datetimeFigureOut">
              <a:rPr lang="en-US" smtClean="0"/>
              <a:t>4/5/2022</a:t>
            </a:fld>
            <a:endParaRPr lang="en-US"/>
          </a:p>
        </p:txBody>
      </p:sp>
      <p:sp>
        <p:nvSpPr>
          <p:cNvPr id="3" name="Footer Placeholder 2">
            <a:extLst>
              <a:ext uri="{FF2B5EF4-FFF2-40B4-BE49-F238E27FC236}">
                <a16:creationId xmlns:a16="http://schemas.microsoft.com/office/drawing/2014/main" id="{CF578694-9098-4F50-97CB-D1FAB3ADC5E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54D49E-FF02-4885-8F40-CEBDA1832B31}"/>
              </a:ext>
            </a:extLst>
          </p:cNvPr>
          <p:cNvSpPr>
            <a:spLocks noGrp="1"/>
          </p:cNvSpPr>
          <p:nvPr>
            <p:ph type="sldNum" sz="quarter" idx="12"/>
          </p:nvPr>
        </p:nvSpPr>
        <p:spPr/>
        <p:txBody>
          <a:bodyPr/>
          <a:lstStyle/>
          <a:p>
            <a:fld id="{C9621AE9-756D-4B45-B28F-03DCCCDADE94}" type="slidenum">
              <a:rPr lang="en-US" smtClean="0"/>
              <a:t>‹#›</a:t>
            </a:fld>
            <a:endParaRPr lang="en-US"/>
          </a:p>
        </p:txBody>
      </p:sp>
    </p:spTree>
    <p:extLst>
      <p:ext uri="{BB962C8B-B14F-4D97-AF65-F5344CB8AC3E}">
        <p14:creationId xmlns:p14="http://schemas.microsoft.com/office/powerpoint/2010/main" val="2273789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9E73E-0DD4-4705-9B7B-2F0A09B8F7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2AC2A9B-72D6-4230-A1CD-7504ECAB253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1E7F1F-83DA-4A8A-93FE-F7E15D6764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8FD29A-1639-4F88-80A4-9F5DA0535825}"/>
              </a:ext>
            </a:extLst>
          </p:cNvPr>
          <p:cNvSpPr>
            <a:spLocks noGrp="1"/>
          </p:cNvSpPr>
          <p:nvPr>
            <p:ph type="dt" sz="half" idx="10"/>
          </p:nvPr>
        </p:nvSpPr>
        <p:spPr/>
        <p:txBody>
          <a:bodyPr/>
          <a:lstStyle/>
          <a:p>
            <a:fld id="{7B4271F4-D80C-4512-A1A6-13BEAC7931AC}" type="datetimeFigureOut">
              <a:rPr lang="en-US" smtClean="0"/>
              <a:t>4/5/2022</a:t>
            </a:fld>
            <a:endParaRPr lang="en-US"/>
          </a:p>
        </p:txBody>
      </p:sp>
      <p:sp>
        <p:nvSpPr>
          <p:cNvPr id="6" name="Footer Placeholder 5">
            <a:extLst>
              <a:ext uri="{FF2B5EF4-FFF2-40B4-BE49-F238E27FC236}">
                <a16:creationId xmlns:a16="http://schemas.microsoft.com/office/drawing/2014/main" id="{A4D68CE8-8091-4D9C-8247-13B8DFD2A0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8E67D3-5FCC-498E-8431-47BC72497D41}"/>
              </a:ext>
            </a:extLst>
          </p:cNvPr>
          <p:cNvSpPr>
            <a:spLocks noGrp="1"/>
          </p:cNvSpPr>
          <p:nvPr>
            <p:ph type="sldNum" sz="quarter" idx="12"/>
          </p:nvPr>
        </p:nvSpPr>
        <p:spPr/>
        <p:txBody>
          <a:bodyPr/>
          <a:lstStyle/>
          <a:p>
            <a:fld id="{C9621AE9-756D-4B45-B28F-03DCCCDADE94}" type="slidenum">
              <a:rPr lang="en-US" smtClean="0"/>
              <a:t>‹#›</a:t>
            </a:fld>
            <a:endParaRPr lang="en-US"/>
          </a:p>
        </p:txBody>
      </p:sp>
    </p:spTree>
    <p:extLst>
      <p:ext uri="{BB962C8B-B14F-4D97-AF65-F5344CB8AC3E}">
        <p14:creationId xmlns:p14="http://schemas.microsoft.com/office/powerpoint/2010/main" val="3069706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61492-E1F9-4F06-884F-664A6B5B6D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CE6115-CA07-4D1F-BF72-D491ACFA07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C5D7F46-9631-4DA4-9DEC-7AE3344875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C4D694-16FD-4719-9AB5-3341D90BCDB6}"/>
              </a:ext>
            </a:extLst>
          </p:cNvPr>
          <p:cNvSpPr>
            <a:spLocks noGrp="1"/>
          </p:cNvSpPr>
          <p:nvPr>
            <p:ph type="dt" sz="half" idx="10"/>
          </p:nvPr>
        </p:nvSpPr>
        <p:spPr/>
        <p:txBody>
          <a:bodyPr/>
          <a:lstStyle/>
          <a:p>
            <a:fld id="{7B4271F4-D80C-4512-A1A6-13BEAC7931AC}" type="datetimeFigureOut">
              <a:rPr lang="en-US" smtClean="0"/>
              <a:t>4/5/2022</a:t>
            </a:fld>
            <a:endParaRPr lang="en-US"/>
          </a:p>
        </p:txBody>
      </p:sp>
      <p:sp>
        <p:nvSpPr>
          <p:cNvPr id="6" name="Footer Placeholder 5">
            <a:extLst>
              <a:ext uri="{FF2B5EF4-FFF2-40B4-BE49-F238E27FC236}">
                <a16:creationId xmlns:a16="http://schemas.microsoft.com/office/drawing/2014/main" id="{42D5E09B-1A73-4C17-97FC-9CAD066B13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EAC051-F5CF-4EB9-A0E7-3B2A6E367A2A}"/>
              </a:ext>
            </a:extLst>
          </p:cNvPr>
          <p:cNvSpPr>
            <a:spLocks noGrp="1"/>
          </p:cNvSpPr>
          <p:nvPr>
            <p:ph type="sldNum" sz="quarter" idx="12"/>
          </p:nvPr>
        </p:nvSpPr>
        <p:spPr/>
        <p:txBody>
          <a:bodyPr/>
          <a:lstStyle/>
          <a:p>
            <a:fld id="{C9621AE9-756D-4B45-B28F-03DCCCDADE94}" type="slidenum">
              <a:rPr lang="en-US" smtClean="0"/>
              <a:t>‹#›</a:t>
            </a:fld>
            <a:endParaRPr lang="en-US"/>
          </a:p>
        </p:txBody>
      </p:sp>
    </p:spTree>
    <p:extLst>
      <p:ext uri="{BB962C8B-B14F-4D97-AF65-F5344CB8AC3E}">
        <p14:creationId xmlns:p14="http://schemas.microsoft.com/office/powerpoint/2010/main" val="2975929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A88655-530D-4557-A954-4FDDD0DE9A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66F7BF-8BA0-4F65-A7F3-5E90AFD54E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302074-5EEC-4E48-B8BF-20219840E7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4271F4-D80C-4512-A1A6-13BEAC7931AC}" type="datetimeFigureOut">
              <a:rPr lang="en-US" smtClean="0"/>
              <a:t>4/5/2022</a:t>
            </a:fld>
            <a:endParaRPr lang="en-US"/>
          </a:p>
        </p:txBody>
      </p:sp>
      <p:sp>
        <p:nvSpPr>
          <p:cNvPr id="5" name="Footer Placeholder 4">
            <a:extLst>
              <a:ext uri="{FF2B5EF4-FFF2-40B4-BE49-F238E27FC236}">
                <a16:creationId xmlns:a16="http://schemas.microsoft.com/office/drawing/2014/main" id="{B2379A61-6D1C-484B-A03E-6B1CA72B4D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ADB6D1-7B2E-4254-BA85-7E2A89B7CE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621AE9-756D-4B45-B28F-03DCCCDADE94}" type="slidenum">
              <a:rPr lang="en-US" smtClean="0"/>
              <a:t>‹#›</a:t>
            </a:fld>
            <a:endParaRPr lang="en-US"/>
          </a:p>
        </p:txBody>
      </p:sp>
    </p:spTree>
    <p:extLst>
      <p:ext uri="{BB962C8B-B14F-4D97-AF65-F5344CB8AC3E}">
        <p14:creationId xmlns:p14="http://schemas.microsoft.com/office/powerpoint/2010/main" val="9456202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1CBEB-1FDE-43C9-B01E-F97C9E23EBCC}"/>
              </a:ext>
            </a:extLst>
          </p:cNvPr>
          <p:cNvSpPr>
            <a:spLocks noGrp="1"/>
          </p:cNvSpPr>
          <p:nvPr>
            <p:ph type="ctrTitle"/>
          </p:nvPr>
        </p:nvSpPr>
        <p:spPr/>
        <p:txBody>
          <a:bodyPr/>
          <a:lstStyle/>
          <a:p>
            <a:r>
              <a:rPr lang="en-US" dirty="0"/>
              <a:t>Preparing the Flood </a:t>
            </a:r>
            <a:r>
              <a:rPr lang="en-US" dirty="0" err="1"/>
              <a:t>Elev</a:t>
            </a:r>
            <a:r>
              <a:rPr lang="en-US" dirty="0"/>
              <a:t> Diff map</a:t>
            </a:r>
          </a:p>
        </p:txBody>
      </p:sp>
      <p:sp>
        <p:nvSpPr>
          <p:cNvPr id="3" name="Subtitle 2">
            <a:extLst>
              <a:ext uri="{FF2B5EF4-FFF2-40B4-BE49-F238E27FC236}">
                <a16:creationId xmlns:a16="http://schemas.microsoft.com/office/drawing/2014/main" id="{B32666F0-1C18-462F-843D-55893B853B9B}"/>
              </a:ext>
            </a:extLst>
          </p:cNvPr>
          <p:cNvSpPr>
            <a:spLocks noGrp="1"/>
          </p:cNvSpPr>
          <p:nvPr>
            <p:ph type="subTitle" idx="1"/>
          </p:nvPr>
        </p:nvSpPr>
        <p:spPr/>
        <p:txBody>
          <a:bodyPr/>
          <a:lstStyle/>
          <a:p>
            <a:r>
              <a:rPr lang="en-US" dirty="0"/>
              <a:t>Sulochan Dhungel</a:t>
            </a:r>
          </a:p>
          <a:p>
            <a:endParaRPr lang="en-US" dirty="0"/>
          </a:p>
        </p:txBody>
      </p:sp>
    </p:spTree>
    <p:extLst>
      <p:ext uri="{BB962C8B-B14F-4D97-AF65-F5344CB8AC3E}">
        <p14:creationId xmlns:p14="http://schemas.microsoft.com/office/powerpoint/2010/main" val="16648761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3"/>
            <a:ext cx="10515600" cy="5207810"/>
          </a:xfrm>
        </p:spPr>
        <p:txBody>
          <a:bodyPr/>
          <a:lstStyle/>
          <a:p>
            <a:r>
              <a:rPr lang="en-US" dirty="0"/>
              <a:t>Open the GIS file within the folder “</a:t>
            </a:r>
            <a:r>
              <a:rPr lang="en-US" dirty="0" err="1"/>
              <a:t>FloodDiff_Ex_Pr.aprx</a:t>
            </a:r>
            <a:r>
              <a:rPr lang="en-US" dirty="0"/>
              <a:t>”</a:t>
            </a:r>
          </a:p>
          <a:p>
            <a:endParaRPr lang="en-US" dirty="0"/>
          </a:p>
          <a:p>
            <a:endParaRPr lang="en-US" dirty="0"/>
          </a:p>
        </p:txBody>
      </p:sp>
      <p:pic>
        <p:nvPicPr>
          <p:cNvPr id="6" name="Picture 5">
            <a:extLst>
              <a:ext uri="{FF2B5EF4-FFF2-40B4-BE49-F238E27FC236}">
                <a16:creationId xmlns:a16="http://schemas.microsoft.com/office/drawing/2014/main" id="{7C69C044-EA0B-4DC9-B9BB-F4C569FFE4A4}"/>
              </a:ext>
            </a:extLst>
          </p:cNvPr>
          <p:cNvPicPr>
            <a:picLocks noChangeAspect="1"/>
          </p:cNvPicPr>
          <p:nvPr/>
        </p:nvPicPr>
        <p:blipFill>
          <a:blip r:embed="rId2"/>
          <a:stretch>
            <a:fillRect/>
          </a:stretch>
        </p:blipFill>
        <p:spPr>
          <a:xfrm>
            <a:off x="2878883" y="2032517"/>
            <a:ext cx="5611974" cy="3946883"/>
          </a:xfrm>
          <a:prstGeom prst="rect">
            <a:avLst/>
          </a:prstGeom>
        </p:spPr>
      </p:pic>
    </p:spTree>
    <p:extLst>
      <p:ext uri="{BB962C8B-B14F-4D97-AF65-F5344CB8AC3E}">
        <p14:creationId xmlns:p14="http://schemas.microsoft.com/office/powerpoint/2010/main" val="23296406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3"/>
            <a:ext cx="10515600" cy="5207810"/>
          </a:xfrm>
        </p:spPr>
        <p:txBody>
          <a:bodyPr/>
          <a:lstStyle/>
          <a:p>
            <a:r>
              <a:rPr lang="en-US" dirty="0"/>
              <a:t>Go to the “</a:t>
            </a:r>
            <a:r>
              <a:rPr lang="en-US" dirty="0" err="1"/>
              <a:t>FloodDiff</a:t>
            </a:r>
            <a:r>
              <a:rPr lang="en-US" dirty="0"/>
              <a:t>” Notebook.</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25177747-1F91-4CF3-A947-E831A5BAC072}"/>
              </a:ext>
            </a:extLst>
          </p:cNvPr>
          <p:cNvPicPr>
            <a:picLocks noChangeAspect="1"/>
          </p:cNvPicPr>
          <p:nvPr/>
        </p:nvPicPr>
        <p:blipFill>
          <a:blip r:embed="rId2"/>
          <a:stretch>
            <a:fillRect/>
          </a:stretch>
        </p:blipFill>
        <p:spPr>
          <a:xfrm>
            <a:off x="1735493" y="1628109"/>
            <a:ext cx="9000931" cy="4770558"/>
          </a:xfrm>
          <a:prstGeom prst="rect">
            <a:avLst/>
          </a:prstGeom>
        </p:spPr>
      </p:pic>
    </p:spTree>
    <p:extLst>
      <p:ext uri="{BB962C8B-B14F-4D97-AF65-F5344CB8AC3E}">
        <p14:creationId xmlns:p14="http://schemas.microsoft.com/office/powerpoint/2010/main" val="839630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10515600" cy="5674243"/>
          </a:xfrm>
        </p:spPr>
        <p:txBody>
          <a:bodyPr>
            <a:normAutofit lnSpcReduction="10000"/>
          </a:bodyPr>
          <a:lstStyle/>
          <a:p>
            <a:r>
              <a:rPr lang="en-US" dirty="0"/>
              <a:t>Under Input variables, change the path of the files. </a:t>
            </a:r>
          </a:p>
          <a:p>
            <a:r>
              <a:rPr lang="en-US" dirty="0"/>
              <a:t>Ex_100yr =&gt; the existing 100yr elevation raster</a:t>
            </a:r>
          </a:p>
          <a:p>
            <a:r>
              <a:rPr lang="en-US" dirty="0"/>
              <a:t>Pr_100yr =&gt; the proposed 100yr elevation raster</a:t>
            </a:r>
          </a:p>
          <a:p>
            <a:endParaRPr lang="en-US" dirty="0"/>
          </a:p>
          <a:p>
            <a:r>
              <a:rPr lang="en-US" dirty="0" err="1"/>
              <a:t>Output_folder</a:t>
            </a:r>
            <a:r>
              <a:rPr lang="en-US" dirty="0"/>
              <a:t> =&gt; path to the output folder of GIS folder copied</a:t>
            </a:r>
          </a:p>
          <a:p>
            <a:endParaRPr lang="en-US" dirty="0"/>
          </a:p>
          <a:p>
            <a:r>
              <a:rPr lang="en-US" dirty="0" err="1"/>
              <a:t>SiteID</a:t>
            </a:r>
            <a:r>
              <a:rPr lang="en-US" dirty="0"/>
              <a:t> =&gt; </a:t>
            </a:r>
            <a:r>
              <a:rPr lang="en-US" dirty="0" err="1"/>
              <a:t>SiteCode</a:t>
            </a:r>
            <a:r>
              <a:rPr lang="en-US" dirty="0"/>
              <a:t> </a:t>
            </a:r>
          </a:p>
          <a:p>
            <a:endParaRPr lang="en-US" dirty="0"/>
          </a:p>
          <a:p>
            <a:r>
              <a:rPr lang="en-US" dirty="0" err="1"/>
              <a:t>Poly_layerfile</a:t>
            </a:r>
            <a:r>
              <a:rPr lang="en-US" dirty="0"/>
              <a:t> =&gt; path to the file “Mosaicked_Polygon2.lyrx” in the layer symbology folder of GIS folder copied </a:t>
            </a:r>
          </a:p>
          <a:p>
            <a:r>
              <a:rPr lang="en-US" dirty="0" err="1"/>
              <a:t>Ras_layerfile</a:t>
            </a:r>
            <a:r>
              <a:rPr lang="en-US" dirty="0"/>
              <a:t> =&gt; path to the file “Diff_Layer2.lyrx” in the layer symbology folder of GIS folder copied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8580170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10515600" cy="5674243"/>
          </a:xfrm>
        </p:spPr>
        <p:txBody>
          <a:bodyPr>
            <a:normAutofit/>
          </a:bodyPr>
          <a:lstStyle/>
          <a:p>
            <a:r>
              <a:rPr lang="en-US" dirty="0"/>
              <a:t>I had copied the GIS folder to Desktop. So, my paths look like this:</a:t>
            </a:r>
          </a:p>
          <a:p>
            <a:pPr marL="0" indent="0">
              <a:buNone/>
            </a:pPr>
            <a:endParaRPr lang="en-US" dirty="0"/>
          </a:p>
          <a:p>
            <a:pPr marL="0" indent="0">
              <a:buNone/>
            </a:pPr>
            <a:endParaRPr lang="en-US" dirty="0"/>
          </a:p>
          <a:p>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id="{53CEB94E-77CC-4461-B868-1C15D370964A}"/>
              </a:ext>
            </a:extLst>
          </p:cNvPr>
          <p:cNvPicPr>
            <a:picLocks noChangeAspect="1"/>
          </p:cNvPicPr>
          <p:nvPr/>
        </p:nvPicPr>
        <p:blipFill>
          <a:blip r:embed="rId2"/>
          <a:stretch>
            <a:fillRect/>
          </a:stretch>
        </p:blipFill>
        <p:spPr>
          <a:xfrm>
            <a:off x="251529" y="2068286"/>
            <a:ext cx="11688941" cy="2167812"/>
          </a:xfrm>
          <a:prstGeom prst="rect">
            <a:avLst/>
          </a:prstGeom>
        </p:spPr>
      </p:pic>
    </p:spTree>
    <p:extLst>
      <p:ext uri="{BB962C8B-B14F-4D97-AF65-F5344CB8AC3E}">
        <p14:creationId xmlns:p14="http://schemas.microsoft.com/office/powerpoint/2010/main" val="2428819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10515600" cy="5674243"/>
          </a:xfrm>
        </p:spPr>
        <p:txBody>
          <a:bodyPr>
            <a:normAutofit/>
          </a:bodyPr>
          <a:lstStyle/>
          <a:p>
            <a:r>
              <a:rPr lang="en-US" i="1" dirty="0"/>
              <a:t>Run the first cell by pressing Run button on the top. If you have access to the spatial analyst license it should run without errors.</a:t>
            </a:r>
          </a:p>
          <a:p>
            <a:pPr marL="0" indent="0">
              <a:buNone/>
            </a:pPr>
            <a:endParaRPr lang="en-US" i="1" dirty="0"/>
          </a:p>
          <a:p>
            <a:endParaRPr lang="en-US" i="1" dirty="0"/>
          </a:p>
          <a:p>
            <a:endParaRPr lang="en-US" i="1" dirty="0"/>
          </a:p>
          <a:p>
            <a:endParaRPr lang="en-US" i="1" dirty="0"/>
          </a:p>
          <a:p>
            <a:endParaRPr lang="en-US" dirty="0"/>
          </a:p>
        </p:txBody>
      </p:sp>
      <p:pic>
        <p:nvPicPr>
          <p:cNvPr id="9" name="Picture 8">
            <a:extLst>
              <a:ext uri="{FF2B5EF4-FFF2-40B4-BE49-F238E27FC236}">
                <a16:creationId xmlns:a16="http://schemas.microsoft.com/office/drawing/2014/main" id="{A4AC6D44-AFBA-4D84-ACE1-5354A84DC62F}"/>
              </a:ext>
            </a:extLst>
          </p:cNvPr>
          <p:cNvPicPr>
            <a:picLocks noChangeAspect="1"/>
          </p:cNvPicPr>
          <p:nvPr/>
        </p:nvPicPr>
        <p:blipFill>
          <a:blip r:embed="rId2"/>
          <a:stretch>
            <a:fillRect/>
          </a:stretch>
        </p:blipFill>
        <p:spPr>
          <a:xfrm>
            <a:off x="838200" y="2426866"/>
            <a:ext cx="10779890" cy="3453882"/>
          </a:xfrm>
          <a:prstGeom prst="rect">
            <a:avLst/>
          </a:prstGeom>
        </p:spPr>
      </p:pic>
    </p:spTree>
    <p:extLst>
      <p:ext uri="{BB962C8B-B14F-4D97-AF65-F5344CB8AC3E}">
        <p14:creationId xmlns:p14="http://schemas.microsoft.com/office/powerpoint/2010/main" val="30967613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10515600" cy="5674243"/>
          </a:xfrm>
        </p:spPr>
        <p:txBody>
          <a:bodyPr>
            <a:normAutofit/>
          </a:bodyPr>
          <a:lstStyle/>
          <a:p>
            <a:r>
              <a:rPr lang="en-US" i="1" dirty="0"/>
              <a:t> If you don’t have access to spatial analyst license, the other steps will not work. Get the license and continue.</a:t>
            </a:r>
          </a:p>
          <a:p>
            <a:endParaRPr lang="en-US" i="1" dirty="0"/>
          </a:p>
          <a:p>
            <a:endParaRPr lang="en-US" i="1" dirty="0"/>
          </a:p>
          <a:p>
            <a:endParaRPr lang="en-US" dirty="0"/>
          </a:p>
        </p:txBody>
      </p:sp>
      <p:pic>
        <p:nvPicPr>
          <p:cNvPr id="9" name="Picture 8">
            <a:extLst>
              <a:ext uri="{FF2B5EF4-FFF2-40B4-BE49-F238E27FC236}">
                <a16:creationId xmlns:a16="http://schemas.microsoft.com/office/drawing/2014/main" id="{A4AC6D44-AFBA-4D84-ACE1-5354A84DC62F}"/>
              </a:ext>
            </a:extLst>
          </p:cNvPr>
          <p:cNvPicPr>
            <a:picLocks noChangeAspect="1"/>
          </p:cNvPicPr>
          <p:nvPr/>
        </p:nvPicPr>
        <p:blipFill>
          <a:blip r:embed="rId2"/>
          <a:stretch>
            <a:fillRect/>
          </a:stretch>
        </p:blipFill>
        <p:spPr>
          <a:xfrm>
            <a:off x="838200" y="2426866"/>
            <a:ext cx="10779890" cy="3453882"/>
          </a:xfrm>
          <a:prstGeom prst="rect">
            <a:avLst/>
          </a:prstGeom>
        </p:spPr>
      </p:pic>
    </p:spTree>
    <p:extLst>
      <p:ext uri="{BB962C8B-B14F-4D97-AF65-F5344CB8AC3E}">
        <p14:creationId xmlns:p14="http://schemas.microsoft.com/office/powerpoint/2010/main" val="19642591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10515600" cy="5674243"/>
          </a:xfrm>
        </p:spPr>
        <p:txBody>
          <a:bodyPr>
            <a:normAutofit/>
          </a:bodyPr>
          <a:lstStyle/>
          <a:p>
            <a:r>
              <a:rPr lang="en-US" i="1" dirty="0"/>
              <a:t> Go to the second cell and Press Run. Make sure that all the paths to files are correct. This is where you would want to check if any of the following steps don’t work.</a:t>
            </a:r>
          </a:p>
          <a:p>
            <a:endParaRPr lang="en-US" i="1" dirty="0"/>
          </a:p>
          <a:p>
            <a:endParaRPr lang="en-US" i="1" dirty="0"/>
          </a:p>
          <a:p>
            <a:endParaRPr lang="en-US" dirty="0"/>
          </a:p>
        </p:txBody>
      </p:sp>
      <p:pic>
        <p:nvPicPr>
          <p:cNvPr id="5" name="Picture 4">
            <a:extLst>
              <a:ext uri="{FF2B5EF4-FFF2-40B4-BE49-F238E27FC236}">
                <a16:creationId xmlns:a16="http://schemas.microsoft.com/office/drawing/2014/main" id="{14AA3489-2215-4ABE-82F8-ACACAABAD9D0}"/>
              </a:ext>
            </a:extLst>
          </p:cNvPr>
          <p:cNvPicPr>
            <a:picLocks noChangeAspect="1"/>
          </p:cNvPicPr>
          <p:nvPr/>
        </p:nvPicPr>
        <p:blipFill>
          <a:blip r:embed="rId2"/>
          <a:stretch>
            <a:fillRect/>
          </a:stretch>
        </p:blipFill>
        <p:spPr>
          <a:xfrm>
            <a:off x="716707" y="2367934"/>
            <a:ext cx="10534650" cy="3857625"/>
          </a:xfrm>
          <a:prstGeom prst="rect">
            <a:avLst/>
          </a:prstGeom>
        </p:spPr>
      </p:pic>
    </p:spTree>
    <p:extLst>
      <p:ext uri="{BB962C8B-B14F-4D97-AF65-F5344CB8AC3E}">
        <p14:creationId xmlns:p14="http://schemas.microsoft.com/office/powerpoint/2010/main" val="39623249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5257800" cy="5674243"/>
          </a:xfrm>
        </p:spPr>
        <p:txBody>
          <a:bodyPr>
            <a:normAutofit/>
          </a:bodyPr>
          <a:lstStyle/>
          <a:p>
            <a:r>
              <a:rPr lang="en-US" i="1" dirty="0"/>
              <a:t> Go to the third cell and press “Run”. This step will take a few moments. So, wait until the mouse pointer converts back from “working” to “ready-to-use”.</a:t>
            </a:r>
          </a:p>
          <a:p>
            <a:endParaRPr lang="en-US" i="1" dirty="0"/>
          </a:p>
          <a:p>
            <a:r>
              <a:rPr lang="en-US" i="1" dirty="0"/>
              <a:t>The output is a number of </a:t>
            </a:r>
            <a:r>
              <a:rPr lang="en-US" i="1" dirty="0" err="1"/>
              <a:t>rasters</a:t>
            </a:r>
            <a:r>
              <a:rPr lang="en-US" i="1" dirty="0"/>
              <a:t> and polygon on the map. </a:t>
            </a:r>
          </a:p>
          <a:p>
            <a:endParaRPr lang="en-US" i="1" dirty="0"/>
          </a:p>
          <a:p>
            <a:endParaRPr lang="en-US" i="1" dirty="0"/>
          </a:p>
          <a:p>
            <a:endParaRPr lang="en-US" dirty="0"/>
          </a:p>
        </p:txBody>
      </p:sp>
      <p:pic>
        <p:nvPicPr>
          <p:cNvPr id="8" name="Picture 7">
            <a:extLst>
              <a:ext uri="{FF2B5EF4-FFF2-40B4-BE49-F238E27FC236}">
                <a16:creationId xmlns:a16="http://schemas.microsoft.com/office/drawing/2014/main" id="{DB179C01-84AD-4EEE-9C6D-DC88D1B77646}"/>
              </a:ext>
            </a:extLst>
          </p:cNvPr>
          <p:cNvPicPr>
            <a:picLocks noChangeAspect="1"/>
          </p:cNvPicPr>
          <p:nvPr/>
        </p:nvPicPr>
        <p:blipFill>
          <a:blip r:embed="rId2"/>
          <a:stretch>
            <a:fillRect/>
          </a:stretch>
        </p:blipFill>
        <p:spPr>
          <a:xfrm>
            <a:off x="6319935" y="341915"/>
            <a:ext cx="5389984" cy="6301480"/>
          </a:xfrm>
          <a:prstGeom prst="rect">
            <a:avLst/>
          </a:prstGeom>
        </p:spPr>
      </p:pic>
    </p:spTree>
    <p:extLst>
      <p:ext uri="{BB962C8B-B14F-4D97-AF65-F5344CB8AC3E}">
        <p14:creationId xmlns:p14="http://schemas.microsoft.com/office/powerpoint/2010/main" val="4399889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5257800" cy="5674243"/>
          </a:xfrm>
        </p:spPr>
        <p:txBody>
          <a:bodyPr>
            <a:normAutofit/>
          </a:bodyPr>
          <a:lstStyle/>
          <a:p>
            <a:r>
              <a:rPr lang="en-US" i="1" dirty="0"/>
              <a:t>Go to the 3</a:t>
            </a:r>
            <a:r>
              <a:rPr lang="en-US" i="1" baseline="30000" dirty="0"/>
              <a:t>rd</a:t>
            </a:r>
            <a:r>
              <a:rPr lang="en-US" i="1" dirty="0"/>
              <a:t> cell and press Run.</a:t>
            </a:r>
          </a:p>
          <a:p>
            <a:endParaRPr lang="en-US" i="1" dirty="0"/>
          </a:p>
          <a:p>
            <a:r>
              <a:rPr lang="en-US" i="1" dirty="0"/>
              <a:t>A symbolized difference layer appears in the map.</a:t>
            </a:r>
          </a:p>
          <a:p>
            <a:endParaRPr lang="en-US" i="1" dirty="0"/>
          </a:p>
          <a:p>
            <a:endParaRPr lang="en-US" i="1" dirty="0"/>
          </a:p>
          <a:p>
            <a:endParaRPr lang="en-US" dirty="0"/>
          </a:p>
        </p:txBody>
      </p:sp>
      <p:pic>
        <p:nvPicPr>
          <p:cNvPr id="5" name="Picture 4">
            <a:extLst>
              <a:ext uri="{FF2B5EF4-FFF2-40B4-BE49-F238E27FC236}">
                <a16:creationId xmlns:a16="http://schemas.microsoft.com/office/drawing/2014/main" id="{FB7B4290-D360-4ED7-A827-4DFC5D6D7939}"/>
              </a:ext>
            </a:extLst>
          </p:cNvPr>
          <p:cNvPicPr>
            <a:picLocks noChangeAspect="1"/>
          </p:cNvPicPr>
          <p:nvPr/>
        </p:nvPicPr>
        <p:blipFill>
          <a:blip r:embed="rId2"/>
          <a:stretch>
            <a:fillRect/>
          </a:stretch>
        </p:blipFill>
        <p:spPr>
          <a:xfrm>
            <a:off x="5999584" y="367261"/>
            <a:ext cx="6007603" cy="6276134"/>
          </a:xfrm>
          <a:prstGeom prst="rect">
            <a:avLst/>
          </a:prstGeom>
        </p:spPr>
      </p:pic>
    </p:spTree>
    <p:extLst>
      <p:ext uri="{BB962C8B-B14F-4D97-AF65-F5344CB8AC3E}">
        <p14:creationId xmlns:p14="http://schemas.microsoft.com/office/powerpoint/2010/main" val="36903653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5257800" cy="5674243"/>
          </a:xfrm>
        </p:spPr>
        <p:txBody>
          <a:bodyPr>
            <a:normAutofit/>
          </a:bodyPr>
          <a:lstStyle/>
          <a:p>
            <a:r>
              <a:rPr lang="en-US" i="1" dirty="0"/>
              <a:t>Right click on all the layers other than </a:t>
            </a:r>
            <a:r>
              <a:rPr lang="en-US" i="1" dirty="0" err="1"/>
              <a:t>MosPoly</a:t>
            </a:r>
            <a:r>
              <a:rPr lang="en-US" i="1" dirty="0"/>
              <a:t> and Ex_minus_Pr_Layer2. Turn them off</a:t>
            </a:r>
          </a:p>
          <a:p>
            <a:endParaRPr lang="en-US" i="1" dirty="0"/>
          </a:p>
          <a:p>
            <a:endParaRPr lang="en-US" i="1" dirty="0"/>
          </a:p>
          <a:p>
            <a:endParaRPr lang="en-US" dirty="0"/>
          </a:p>
        </p:txBody>
      </p:sp>
      <p:pic>
        <p:nvPicPr>
          <p:cNvPr id="6" name="Picture 5">
            <a:extLst>
              <a:ext uri="{FF2B5EF4-FFF2-40B4-BE49-F238E27FC236}">
                <a16:creationId xmlns:a16="http://schemas.microsoft.com/office/drawing/2014/main" id="{A6D6B4D5-728C-45B3-B4BF-163E300F136F}"/>
              </a:ext>
            </a:extLst>
          </p:cNvPr>
          <p:cNvPicPr>
            <a:picLocks noChangeAspect="1"/>
          </p:cNvPicPr>
          <p:nvPr/>
        </p:nvPicPr>
        <p:blipFill rotWithShape="1">
          <a:blip r:embed="rId2"/>
          <a:srcRect l="43010" t="41309" r="43118" b="20833"/>
          <a:stretch/>
        </p:blipFill>
        <p:spPr>
          <a:xfrm>
            <a:off x="6096000" y="756976"/>
            <a:ext cx="5850230" cy="5131872"/>
          </a:xfrm>
          <a:prstGeom prst="rect">
            <a:avLst/>
          </a:prstGeom>
        </p:spPr>
      </p:pic>
    </p:spTree>
    <p:extLst>
      <p:ext uri="{BB962C8B-B14F-4D97-AF65-F5344CB8AC3E}">
        <p14:creationId xmlns:p14="http://schemas.microsoft.com/office/powerpoint/2010/main" val="2225102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5C2864-DBBB-49B2-BE02-FFF2EAE24BE3}"/>
              </a:ext>
            </a:extLst>
          </p:cNvPr>
          <p:cNvPicPr>
            <a:picLocks noChangeAspect="1"/>
          </p:cNvPicPr>
          <p:nvPr/>
        </p:nvPicPr>
        <p:blipFill>
          <a:blip r:embed="rId2"/>
          <a:stretch>
            <a:fillRect/>
          </a:stretch>
        </p:blipFill>
        <p:spPr>
          <a:xfrm>
            <a:off x="6572442" y="94199"/>
            <a:ext cx="5261304" cy="6669602"/>
          </a:xfrm>
          <a:prstGeom prst="rect">
            <a:avLst/>
          </a:prstGeom>
        </p:spPr>
      </p:pic>
      <p:sp>
        <p:nvSpPr>
          <p:cNvPr id="5" name="TextBox 4">
            <a:extLst>
              <a:ext uri="{FF2B5EF4-FFF2-40B4-BE49-F238E27FC236}">
                <a16:creationId xmlns:a16="http://schemas.microsoft.com/office/drawing/2014/main" id="{F0D903AA-088D-47A5-B9CF-783A984E8711}"/>
              </a:ext>
            </a:extLst>
          </p:cNvPr>
          <p:cNvSpPr txBox="1"/>
          <p:nvPr/>
        </p:nvSpPr>
        <p:spPr>
          <a:xfrm>
            <a:off x="358254" y="746449"/>
            <a:ext cx="3985515" cy="646331"/>
          </a:xfrm>
          <a:prstGeom prst="rect">
            <a:avLst/>
          </a:prstGeom>
          <a:noFill/>
        </p:spPr>
        <p:txBody>
          <a:bodyPr wrap="none" rtlCol="0">
            <a:spAutoFit/>
          </a:bodyPr>
          <a:lstStyle/>
          <a:p>
            <a:pPr marL="285750" indent="-285750">
              <a:buFont typeface="Arial" panose="020B0604020202020204" pitchFamily="34" charset="0"/>
              <a:buChar char="•"/>
            </a:pPr>
            <a:r>
              <a:rPr lang="en-US" dirty="0"/>
              <a:t>The workflow is to prepare this figure</a:t>
            </a:r>
          </a:p>
          <a:p>
            <a:endParaRPr lang="en-US" dirty="0"/>
          </a:p>
        </p:txBody>
      </p:sp>
    </p:spTree>
    <p:extLst>
      <p:ext uri="{BB962C8B-B14F-4D97-AF65-F5344CB8AC3E}">
        <p14:creationId xmlns:p14="http://schemas.microsoft.com/office/powerpoint/2010/main" val="6170907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5257800" cy="5674243"/>
          </a:xfrm>
        </p:spPr>
        <p:txBody>
          <a:bodyPr>
            <a:normAutofit/>
          </a:bodyPr>
          <a:lstStyle/>
          <a:p>
            <a:r>
              <a:rPr lang="en-US" i="1" dirty="0"/>
              <a:t>You should be able to see only the necessary layers.</a:t>
            </a:r>
          </a:p>
          <a:p>
            <a:endParaRPr lang="en-US" i="1" dirty="0"/>
          </a:p>
          <a:p>
            <a:endParaRPr lang="en-US" i="1" dirty="0"/>
          </a:p>
          <a:p>
            <a:endParaRPr lang="en-US" dirty="0"/>
          </a:p>
        </p:txBody>
      </p:sp>
      <p:pic>
        <p:nvPicPr>
          <p:cNvPr id="5" name="Picture 4">
            <a:extLst>
              <a:ext uri="{FF2B5EF4-FFF2-40B4-BE49-F238E27FC236}">
                <a16:creationId xmlns:a16="http://schemas.microsoft.com/office/drawing/2014/main" id="{F2179C34-0187-44CA-A565-CAF2192C5434}"/>
              </a:ext>
            </a:extLst>
          </p:cNvPr>
          <p:cNvPicPr>
            <a:picLocks noChangeAspect="1"/>
          </p:cNvPicPr>
          <p:nvPr/>
        </p:nvPicPr>
        <p:blipFill>
          <a:blip r:embed="rId2"/>
          <a:stretch>
            <a:fillRect/>
          </a:stretch>
        </p:blipFill>
        <p:spPr>
          <a:xfrm>
            <a:off x="3037840" y="1987225"/>
            <a:ext cx="6530665" cy="4574889"/>
          </a:xfrm>
          <a:prstGeom prst="rect">
            <a:avLst/>
          </a:prstGeom>
        </p:spPr>
      </p:pic>
    </p:spTree>
    <p:extLst>
      <p:ext uri="{BB962C8B-B14F-4D97-AF65-F5344CB8AC3E}">
        <p14:creationId xmlns:p14="http://schemas.microsoft.com/office/powerpoint/2010/main" val="3203458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5257800" cy="5674243"/>
          </a:xfrm>
        </p:spPr>
        <p:txBody>
          <a:bodyPr>
            <a:normAutofit/>
          </a:bodyPr>
          <a:lstStyle/>
          <a:p>
            <a:r>
              <a:rPr lang="en-US" i="1" dirty="0"/>
              <a:t>Go to Layouts tab.</a:t>
            </a:r>
          </a:p>
          <a:p>
            <a:endParaRPr lang="en-US" i="1" dirty="0"/>
          </a:p>
          <a:p>
            <a:endParaRPr lang="en-US" i="1" dirty="0"/>
          </a:p>
          <a:p>
            <a:endParaRPr lang="en-US" dirty="0"/>
          </a:p>
        </p:txBody>
      </p:sp>
      <p:pic>
        <p:nvPicPr>
          <p:cNvPr id="6" name="Picture 5">
            <a:extLst>
              <a:ext uri="{FF2B5EF4-FFF2-40B4-BE49-F238E27FC236}">
                <a16:creationId xmlns:a16="http://schemas.microsoft.com/office/drawing/2014/main" id="{D66D06C4-A818-4C11-A16D-1AEE36427D41}"/>
              </a:ext>
            </a:extLst>
          </p:cNvPr>
          <p:cNvPicPr>
            <a:picLocks noChangeAspect="1"/>
          </p:cNvPicPr>
          <p:nvPr/>
        </p:nvPicPr>
        <p:blipFill>
          <a:blip r:embed="rId2"/>
          <a:stretch>
            <a:fillRect/>
          </a:stretch>
        </p:blipFill>
        <p:spPr>
          <a:xfrm>
            <a:off x="2692400" y="1684484"/>
            <a:ext cx="7262778" cy="4807755"/>
          </a:xfrm>
          <a:prstGeom prst="rect">
            <a:avLst/>
          </a:prstGeom>
        </p:spPr>
      </p:pic>
    </p:spTree>
    <p:extLst>
      <p:ext uri="{BB962C8B-B14F-4D97-AF65-F5344CB8AC3E}">
        <p14:creationId xmlns:p14="http://schemas.microsoft.com/office/powerpoint/2010/main" val="37894330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4119880" cy="5674243"/>
          </a:xfrm>
        </p:spPr>
        <p:txBody>
          <a:bodyPr>
            <a:normAutofit/>
          </a:bodyPr>
          <a:lstStyle/>
          <a:p>
            <a:r>
              <a:rPr lang="en-US" i="1" dirty="0"/>
              <a:t>Right click on the </a:t>
            </a:r>
            <a:r>
              <a:rPr lang="en-US" i="1" dirty="0" err="1"/>
              <a:t>MosPoly</a:t>
            </a:r>
            <a:r>
              <a:rPr lang="en-US" i="1" dirty="0"/>
              <a:t> Layer in table of contents and zoom to layer</a:t>
            </a:r>
          </a:p>
          <a:p>
            <a:endParaRPr lang="en-US" i="1" dirty="0"/>
          </a:p>
          <a:p>
            <a:endParaRPr lang="en-US" i="1" dirty="0"/>
          </a:p>
          <a:p>
            <a:endParaRPr lang="en-US" dirty="0"/>
          </a:p>
        </p:txBody>
      </p:sp>
      <p:pic>
        <p:nvPicPr>
          <p:cNvPr id="5" name="Picture 4">
            <a:extLst>
              <a:ext uri="{FF2B5EF4-FFF2-40B4-BE49-F238E27FC236}">
                <a16:creationId xmlns:a16="http://schemas.microsoft.com/office/drawing/2014/main" id="{0E26FCD2-8ED5-4631-8FB6-83C793472D92}"/>
              </a:ext>
            </a:extLst>
          </p:cNvPr>
          <p:cNvPicPr>
            <a:picLocks noChangeAspect="1"/>
          </p:cNvPicPr>
          <p:nvPr/>
        </p:nvPicPr>
        <p:blipFill rotWithShape="1">
          <a:blip r:embed="rId2"/>
          <a:srcRect l="43167" t="5796" r="37166" b="34574"/>
          <a:stretch/>
        </p:blipFill>
        <p:spPr>
          <a:xfrm>
            <a:off x="5232400" y="248801"/>
            <a:ext cx="6624320" cy="6455905"/>
          </a:xfrm>
          <a:prstGeom prst="rect">
            <a:avLst/>
          </a:prstGeom>
        </p:spPr>
      </p:pic>
    </p:spTree>
    <p:extLst>
      <p:ext uri="{BB962C8B-B14F-4D97-AF65-F5344CB8AC3E}">
        <p14:creationId xmlns:p14="http://schemas.microsoft.com/office/powerpoint/2010/main" val="12367912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4119880" cy="5674243"/>
          </a:xfrm>
        </p:spPr>
        <p:txBody>
          <a:bodyPr>
            <a:normAutofit/>
          </a:bodyPr>
          <a:lstStyle/>
          <a:p>
            <a:r>
              <a:rPr lang="en-US" i="1" dirty="0"/>
              <a:t>The site should be within the viewport</a:t>
            </a:r>
          </a:p>
          <a:p>
            <a:endParaRPr lang="en-US" i="1" dirty="0"/>
          </a:p>
          <a:p>
            <a:endParaRPr lang="en-US" i="1" dirty="0"/>
          </a:p>
          <a:p>
            <a:endParaRPr lang="en-US" dirty="0"/>
          </a:p>
        </p:txBody>
      </p:sp>
      <p:pic>
        <p:nvPicPr>
          <p:cNvPr id="6" name="Picture 5">
            <a:extLst>
              <a:ext uri="{FF2B5EF4-FFF2-40B4-BE49-F238E27FC236}">
                <a16:creationId xmlns:a16="http://schemas.microsoft.com/office/drawing/2014/main" id="{27CCC2B3-B0CD-4A0F-B357-4E40FE8F026F}"/>
              </a:ext>
            </a:extLst>
          </p:cNvPr>
          <p:cNvPicPr>
            <a:picLocks noChangeAspect="1"/>
          </p:cNvPicPr>
          <p:nvPr/>
        </p:nvPicPr>
        <p:blipFill>
          <a:blip r:embed="rId2"/>
          <a:stretch>
            <a:fillRect/>
          </a:stretch>
        </p:blipFill>
        <p:spPr>
          <a:xfrm>
            <a:off x="6772155" y="111760"/>
            <a:ext cx="5272009" cy="6858000"/>
          </a:xfrm>
          <a:prstGeom prst="rect">
            <a:avLst/>
          </a:prstGeom>
        </p:spPr>
      </p:pic>
    </p:spTree>
    <p:extLst>
      <p:ext uri="{BB962C8B-B14F-4D97-AF65-F5344CB8AC3E}">
        <p14:creationId xmlns:p14="http://schemas.microsoft.com/office/powerpoint/2010/main" val="27027913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4119880" cy="5674243"/>
          </a:xfrm>
        </p:spPr>
        <p:txBody>
          <a:bodyPr>
            <a:normAutofit/>
          </a:bodyPr>
          <a:lstStyle/>
          <a:p>
            <a:r>
              <a:rPr lang="en-US" i="1" dirty="0"/>
              <a:t>Move the entire grouped legend area to where you want</a:t>
            </a:r>
          </a:p>
          <a:p>
            <a:endParaRPr lang="en-US" i="1" dirty="0"/>
          </a:p>
          <a:p>
            <a:endParaRPr lang="en-US" i="1" dirty="0"/>
          </a:p>
          <a:p>
            <a:endParaRPr lang="en-US" dirty="0"/>
          </a:p>
        </p:txBody>
      </p:sp>
      <p:pic>
        <p:nvPicPr>
          <p:cNvPr id="5" name="Picture 4">
            <a:extLst>
              <a:ext uri="{FF2B5EF4-FFF2-40B4-BE49-F238E27FC236}">
                <a16:creationId xmlns:a16="http://schemas.microsoft.com/office/drawing/2014/main" id="{9CD34255-57F4-428B-9B2C-B8FBEFB95099}"/>
              </a:ext>
            </a:extLst>
          </p:cNvPr>
          <p:cNvPicPr>
            <a:picLocks noChangeAspect="1"/>
          </p:cNvPicPr>
          <p:nvPr/>
        </p:nvPicPr>
        <p:blipFill>
          <a:blip r:embed="rId2"/>
          <a:stretch>
            <a:fillRect/>
          </a:stretch>
        </p:blipFill>
        <p:spPr>
          <a:xfrm>
            <a:off x="6804149" y="0"/>
            <a:ext cx="5309622" cy="6858000"/>
          </a:xfrm>
          <a:prstGeom prst="rect">
            <a:avLst/>
          </a:prstGeom>
        </p:spPr>
      </p:pic>
    </p:spTree>
    <p:extLst>
      <p:ext uri="{BB962C8B-B14F-4D97-AF65-F5344CB8AC3E}">
        <p14:creationId xmlns:p14="http://schemas.microsoft.com/office/powerpoint/2010/main" val="30686701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4119880" cy="5674243"/>
          </a:xfrm>
        </p:spPr>
        <p:txBody>
          <a:bodyPr>
            <a:normAutofit/>
          </a:bodyPr>
          <a:lstStyle/>
          <a:p>
            <a:r>
              <a:rPr lang="en-US" i="1" dirty="0"/>
              <a:t>In the ribbon, go to Share -&gt; Export layout</a:t>
            </a:r>
          </a:p>
          <a:p>
            <a:endParaRPr lang="en-US" i="1" dirty="0"/>
          </a:p>
          <a:p>
            <a:endParaRPr lang="en-US" i="1" dirty="0"/>
          </a:p>
          <a:p>
            <a:endParaRPr lang="en-US" dirty="0"/>
          </a:p>
        </p:txBody>
      </p:sp>
      <p:pic>
        <p:nvPicPr>
          <p:cNvPr id="6" name="Picture 5">
            <a:extLst>
              <a:ext uri="{FF2B5EF4-FFF2-40B4-BE49-F238E27FC236}">
                <a16:creationId xmlns:a16="http://schemas.microsoft.com/office/drawing/2014/main" id="{EE1AB192-67ED-4F70-98B7-ADB523840C9A}"/>
              </a:ext>
            </a:extLst>
          </p:cNvPr>
          <p:cNvPicPr>
            <a:picLocks noChangeAspect="1"/>
          </p:cNvPicPr>
          <p:nvPr/>
        </p:nvPicPr>
        <p:blipFill>
          <a:blip r:embed="rId2"/>
          <a:stretch>
            <a:fillRect/>
          </a:stretch>
        </p:blipFill>
        <p:spPr>
          <a:xfrm>
            <a:off x="2898140" y="2680335"/>
            <a:ext cx="6772275" cy="1924050"/>
          </a:xfrm>
          <a:prstGeom prst="rect">
            <a:avLst/>
          </a:prstGeom>
        </p:spPr>
      </p:pic>
    </p:spTree>
    <p:extLst>
      <p:ext uri="{BB962C8B-B14F-4D97-AF65-F5344CB8AC3E}">
        <p14:creationId xmlns:p14="http://schemas.microsoft.com/office/powerpoint/2010/main" val="33834147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2"/>
            <a:ext cx="4119880" cy="5674243"/>
          </a:xfrm>
        </p:spPr>
        <p:txBody>
          <a:bodyPr>
            <a:normAutofit/>
          </a:bodyPr>
          <a:lstStyle/>
          <a:p>
            <a:r>
              <a:rPr lang="en-US" i="1" dirty="0"/>
              <a:t>In the ribbon, go to Share -&gt; Export layout</a:t>
            </a:r>
          </a:p>
          <a:p>
            <a:endParaRPr lang="en-US" i="1" dirty="0"/>
          </a:p>
          <a:p>
            <a:r>
              <a:rPr lang="en-US" i="1" dirty="0"/>
              <a:t>Then export the image in the format you need.</a:t>
            </a:r>
          </a:p>
          <a:p>
            <a:endParaRPr lang="en-US" i="1" dirty="0"/>
          </a:p>
          <a:p>
            <a:endParaRPr lang="en-US" i="1" dirty="0"/>
          </a:p>
          <a:p>
            <a:endParaRPr lang="en-US" dirty="0"/>
          </a:p>
        </p:txBody>
      </p:sp>
      <p:pic>
        <p:nvPicPr>
          <p:cNvPr id="5" name="Picture 4">
            <a:extLst>
              <a:ext uri="{FF2B5EF4-FFF2-40B4-BE49-F238E27FC236}">
                <a16:creationId xmlns:a16="http://schemas.microsoft.com/office/drawing/2014/main" id="{1829D688-6770-46FB-8932-0FF738E5F5D4}"/>
              </a:ext>
            </a:extLst>
          </p:cNvPr>
          <p:cNvPicPr>
            <a:picLocks noChangeAspect="1"/>
          </p:cNvPicPr>
          <p:nvPr/>
        </p:nvPicPr>
        <p:blipFill>
          <a:blip r:embed="rId2"/>
          <a:stretch>
            <a:fillRect/>
          </a:stretch>
        </p:blipFill>
        <p:spPr>
          <a:xfrm>
            <a:off x="7952567" y="101600"/>
            <a:ext cx="3561426" cy="6858000"/>
          </a:xfrm>
          <a:prstGeom prst="rect">
            <a:avLst/>
          </a:prstGeom>
        </p:spPr>
      </p:pic>
    </p:spTree>
    <p:extLst>
      <p:ext uri="{BB962C8B-B14F-4D97-AF65-F5344CB8AC3E}">
        <p14:creationId xmlns:p14="http://schemas.microsoft.com/office/powerpoint/2010/main" val="926957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B98CC-E3A6-48C0-A0C8-44C022CB1AFC}"/>
              </a:ext>
            </a:extLst>
          </p:cNvPr>
          <p:cNvSpPr>
            <a:spLocks noGrp="1"/>
          </p:cNvSpPr>
          <p:nvPr>
            <p:ph type="title"/>
          </p:nvPr>
        </p:nvSpPr>
        <p:spPr>
          <a:xfrm>
            <a:off x="772886" y="18255"/>
            <a:ext cx="10515600" cy="933467"/>
          </a:xfrm>
        </p:spPr>
        <p:txBody>
          <a:bodyPr/>
          <a:lstStyle/>
          <a:p>
            <a:r>
              <a:rPr lang="en-US" dirty="0"/>
              <a:t>Extract data from SMS to use </a:t>
            </a:r>
          </a:p>
        </p:txBody>
      </p:sp>
      <p:sp>
        <p:nvSpPr>
          <p:cNvPr id="3" name="Content Placeholder 2">
            <a:extLst>
              <a:ext uri="{FF2B5EF4-FFF2-40B4-BE49-F238E27FC236}">
                <a16:creationId xmlns:a16="http://schemas.microsoft.com/office/drawing/2014/main" id="{04FDB8AC-8803-439E-BAF1-FFDBFE5BF6E9}"/>
              </a:ext>
            </a:extLst>
          </p:cNvPr>
          <p:cNvSpPr>
            <a:spLocks noGrp="1"/>
          </p:cNvSpPr>
          <p:nvPr>
            <p:ph idx="1"/>
          </p:nvPr>
        </p:nvSpPr>
        <p:spPr>
          <a:xfrm>
            <a:off x="492968" y="1138335"/>
            <a:ext cx="3799114" cy="5131934"/>
          </a:xfrm>
        </p:spPr>
        <p:txBody>
          <a:bodyPr/>
          <a:lstStyle/>
          <a:p>
            <a:r>
              <a:rPr lang="en-US" dirty="0"/>
              <a:t>In SMS, right click the simulation plan for 100-yr existing.</a:t>
            </a:r>
          </a:p>
          <a:p>
            <a:endParaRPr lang="en-US" dirty="0"/>
          </a:p>
          <a:p>
            <a:r>
              <a:rPr lang="en-US" dirty="0"/>
              <a:t>Go to Tools -&gt; Datasets to </a:t>
            </a:r>
            <a:r>
              <a:rPr lang="en-US" dirty="0" err="1"/>
              <a:t>Rasters</a:t>
            </a:r>
            <a:r>
              <a:rPr lang="en-US" dirty="0"/>
              <a:t>..</a:t>
            </a:r>
          </a:p>
        </p:txBody>
      </p:sp>
      <p:pic>
        <p:nvPicPr>
          <p:cNvPr id="5" name="Picture 4">
            <a:extLst>
              <a:ext uri="{FF2B5EF4-FFF2-40B4-BE49-F238E27FC236}">
                <a16:creationId xmlns:a16="http://schemas.microsoft.com/office/drawing/2014/main" id="{FB4DEE25-1C40-45CD-9AEA-705D6387851F}"/>
              </a:ext>
            </a:extLst>
          </p:cNvPr>
          <p:cNvPicPr>
            <a:picLocks noChangeAspect="1"/>
          </p:cNvPicPr>
          <p:nvPr/>
        </p:nvPicPr>
        <p:blipFill rotWithShape="1">
          <a:blip r:embed="rId2"/>
          <a:srcRect l="43852" t="18691" r="36786" b="38214"/>
          <a:stretch/>
        </p:blipFill>
        <p:spPr>
          <a:xfrm>
            <a:off x="4292082" y="1045029"/>
            <a:ext cx="7668834" cy="5486400"/>
          </a:xfrm>
          <a:prstGeom prst="rect">
            <a:avLst/>
          </a:prstGeom>
        </p:spPr>
      </p:pic>
    </p:spTree>
    <p:extLst>
      <p:ext uri="{BB962C8B-B14F-4D97-AF65-F5344CB8AC3E}">
        <p14:creationId xmlns:p14="http://schemas.microsoft.com/office/powerpoint/2010/main" val="8869704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B98CC-E3A6-48C0-A0C8-44C022CB1AFC}"/>
              </a:ext>
            </a:extLst>
          </p:cNvPr>
          <p:cNvSpPr>
            <a:spLocks noGrp="1"/>
          </p:cNvSpPr>
          <p:nvPr>
            <p:ph type="title"/>
          </p:nvPr>
        </p:nvSpPr>
        <p:spPr>
          <a:xfrm>
            <a:off x="772886" y="18255"/>
            <a:ext cx="10515600" cy="933467"/>
          </a:xfrm>
        </p:spPr>
        <p:txBody>
          <a:bodyPr/>
          <a:lstStyle/>
          <a:p>
            <a:r>
              <a:rPr lang="en-US" dirty="0"/>
              <a:t>Extract data from SMS to use </a:t>
            </a:r>
          </a:p>
        </p:txBody>
      </p:sp>
      <p:sp>
        <p:nvSpPr>
          <p:cNvPr id="3" name="Content Placeholder 2">
            <a:extLst>
              <a:ext uri="{FF2B5EF4-FFF2-40B4-BE49-F238E27FC236}">
                <a16:creationId xmlns:a16="http://schemas.microsoft.com/office/drawing/2014/main" id="{04FDB8AC-8803-439E-BAF1-FFDBFE5BF6E9}"/>
              </a:ext>
            </a:extLst>
          </p:cNvPr>
          <p:cNvSpPr>
            <a:spLocks noGrp="1"/>
          </p:cNvSpPr>
          <p:nvPr>
            <p:ph idx="1"/>
          </p:nvPr>
        </p:nvSpPr>
        <p:spPr>
          <a:xfrm>
            <a:off x="492967" y="1138335"/>
            <a:ext cx="4741505" cy="5659512"/>
          </a:xfrm>
        </p:spPr>
        <p:txBody>
          <a:bodyPr>
            <a:normAutofit/>
          </a:bodyPr>
          <a:lstStyle/>
          <a:p>
            <a:r>
              <a:rPr lang="en-US" dirty="0"/>
              <a:t>In SMS, right click the simulation plan for 100-yr existing or 100-yr proposed.</a:t>
            </a:r>
          </a:p>
          <a:p>
            <a:endParaRPr lang="en-US" dirty="0"/>
          </a:p>
          <a:p>
            <a:r>
              <a:rPr lang="en-US" dirty="0"/>
              <a:t>Go to Tools -&gt; Datasets to </a:t>
            </a:r>
            <a:r>
              <a:rPr lang="en-US" dirty="0" err="1"/>
              <a:t>Rasters</a:t>
            </a:r>
            <a:r>
              <a:rPr lang="en-US" dirty="0"/>
              <a:t>..</a:t>
            </a:r>
          </a:p>
          <a:p>
            <a:endParaRPr lang="en-US" dirty="0"/>
          </a:p>
          <a:p>
            <a:r>
              <a:rPr lang="en-US" dirty="0"/>
              <a:t>In the Datasets to </a:t>
            </a:r>
            <a:r>
              <a:rPr lang="en-US" dirty="0" err="1"/>
              <a:t>Rasters</a:t>
            </a:r>
            <a:r>
              <a:rPr lang="en-US" dirty="0"/>
              <a:t> dialog box, select the output folder by clicking on “Raster File Output Directory..”</a:t>
            </a:r>
          </a:p>
        </p:txBody>
      </p:sp>
      <p:pic>
        <p:nvPicPr>
          <p:cNvPr id="6" name="Picture 5">
            <a:extLst>
              <a:ext uri="{FF2B5EF4-FFF2-40B4-BE49-F238E27FC236}">
                <a16:creationId xmlns:a16="http://schemas.microsoft.com/office/drawing/2014/main" id="{90A343E8-51A4-4854-85C7-D14B1DBF4F7F}"/>
              </a:ext>
            </a:extLst>
          </p:cNvPr>
          <p:cNvPicPr>
            <a:picLocks noChangeAspect="1"/>
          </p:cNvPicPr>
          <p:nvPr/>
        </p:nvPicPr>
        <p:blipFill>
          <a:blip r:embed="rId2"/>
          <a:stretch>
            <a:fillRect/>
          </a:stretch>
        </p:blipFill>
        <p:spPr>
          <a:xfrm>
            <a:off x="5551713" y="927899"/>
            <a:ext cx="6376385" cy="5659513"/>
          </a:xfrm>
          <a:prstGeom prst="rect">
            <a:avLst/>
          </a:prstGeom>
        </p:spPr>
      </p:pic>
      <p:sp>
        <p:nvSpPr>
          <p:cNvPr id="7" name="Oval 6">
            <a:extLst>
              <a:ext uri="{FF2B5EF4-FFF2-40B4-BE49-F238E27FC236}">
                <a16:creationId xmlns:a16="http://schemas.microsoft.com/office/drawing/2014/main" id="{8CF55F8F-19E5-4387-97E9-312C5D187CB4}"/>
              </a:ext>
            </a:extLst>
          </p:cNvPr>
          <p:cNvSpPr/>
          <p:nvPr/>
        </p:nvSpPr>
        <p:spPr>
          <a:xfrm>
            <a:off x="5551713" y="1073020"/>
            <a:ext cx="1184989" cy="251927"/>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2794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B98CC-E3A6-48C0-A0C8-44C022CB1AFC}"/>
              </a:ext>
            </a:extLst>
          </p:cNvPr>
          <p:cNvSpPr>
            <a:spLocks noGrp="1"/>
          </p:cNvSpPr>
          <p:nvPr>
            <p:ph type="title"/>
          </p:nvPr>
        </p:nvSpPr>
        <p:spPr>
          <a:xfrm>
            <a:off x="772886" y="18255"/>
            <a:ext cx="10515600" cy="933467"/>
          </a:xfrm>
        </p:spPr>
        <p:txBody>
          <a:bodyPr/>
          <a:lstStyle/>
          <a:p>
            <a:r>
              <a:rPr lang="en-US" dirty="0"/>
              <a:t>Extract data from SMS to use </a:t>
            </a:r>
          </a:p>
        </p:txBody>
      </p:sp>
      <p:sp>
        <p:nvSpPr>
          <p:cNvPr id="3" name="Content Placeholder 2">
            <a:extLst>
              <a:ext uri="{FF2B5EF4-FFF2-40B4-BE49-F238E27FC236}">
                <a16:creationId xmlns:a16="http://schemas.microsoft.com/office/drawing/2014/main" id="{04FDB8AC-8803-439E-BAF1-FFDBFE5BF6E9}"/>
              </a:ext>
            </a:extLst>
          </p:cNvPr>
          <p:cNvSpPr>
            <a:spLocks noGrp="1"/>
          </p:cNvSpPr>
          <p:nvPr>
            <p:ph idx="1"/>
          </p:nvPr>
        </p:nvSpPr>
        <p:spPr>
          <a:xfrm>
            <a:off x="492967" y="1138335"/>
            <a:ext cx="4741505" cy="5659512"/>
          </a:xfrm>
        </p:spPr>
        <p:txBody>
          <a:bodyPr>
            <a:normAutofit/>
          </a:bodyPr>
          <a:lstStyle/>
          <a:p>
            <a:r>
              <a:rPr lang="en-US" dirty="0"/>
              <a:t>Under datasets to convert -&gt; check the raster for 100-yr existing</a:t>
            </a:r>
          </a:p>
          <a:p>
            <a:endParaRPr lang="en-US" dirty="0"/>
          </a:p>
          <a:p>
            <a:r>
              <a:rPr lang="en-US" dirty="0"/>
              <a:t>Change the cell size to required resolution (for my case, I chose to export it as 0.25 ft resolution)</a:t>
            </a:r>
          </a:p>
          <a:p>
            <a:endParaRPr lang="en-US" dirty="0"/>
          </a:p>
          <a:p>
            <a:r>
              <a:rPr lang="en-US" dirty="0"/>
              <a:t>Press OK.</a:t>
            </a:r>
          </a:p>
          <a:p>
            <a:endParaRPr lang="en-US" dirty="0"/>
          </a:p>
        </p:txBody>
      </p:sp>
      <p:pic>
        <p:nvPicPr>
          <p:cNvPr id="9" name="Picture 8">
            <a:extLst>
              <a:ext uri="{FF2B5EF4-FFF2-40B4-BE49-F238E27FC236}">
                <a16:creationId xmlns:a16="http://schemas.microsoft.com/office/drawing/2014/main" id="{92F7718B-542C-4716-B4EB-CDFB67DCFC51}"/>
              </a:ext>
            </a:extLst>
          </p:cNvPr>
          <p:cNvPicPr>
            <a:picLocks noChangeAspect="1"/>
          </p:cNvPicPr>
          <p:nvPr/>
        </p:nvPicPr>
        <p:blipFill>
          <a:blip r:embed="rId2"/>
          <a:stretch>
            <a:fillRect/>
          </a:stretch>
        </p:blipFill>
        <p:spPr>
          <a:xfrm>
            <a:off x="5374433" y="809008"/>
            <a:ext cx="6601494" cy="5871709"/>
          </a:xfrm>
          <a:prstGeom prst="rect">
            <a:avLst/>
          </a:prstGeom>
        </p:spPr>
      </p:pic>
      <p:sp>
        <p:nvSpPr>
          <p:cNvPr id="10" name="Oval 9">
            <a:extLst>
              <a:ext uri="{FF2B5EF4-FFF2-40B4-BE49-F238E27FC236}">
                <a16:creationId xmlns:a16="http://schemas.microsoft.com/office/drawing/2014/main" id="{A266AB68-1585-4802-A7D4-025E017FDD09}"/>
              </a:ext>
            </a:extLst>
          </p:cNvPr>
          <p:cNvSpPr/>
          <p:nvPr/>
        </p:nvSpPr>
        <p:spPr>
          <a:xfrm>
            <a:off x="10478278" y="5206481"/>
            <a:ext cx="550507" cy="251927"/>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B260BBF-CF09-4E5E-B193-C376AE664EC2}"/>
              </a:ext>
            </a:extLst>
          </p:cNvPr>
          <p:cNvSpPr/>
          <p:nvPr/>
        </p:nvSpPr>
        <p:spPr>
          <a:xfrm>
            <a:off x="10916816" y="6428790"/>
            <a:ext cx="550507" cy="251927"/>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7262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B98CC-E3A6-48C0-A0C8-44C022CB1AFC}"/>
              </a:ext>
            </a:extLst>
          </p:cNvPr>
          <p:cNvSpPr>
            <a:spLocks noGrp="1"/>
          </p:cNvSpPr>
          <p:nvPr>
            <p:ph type="title"/>
          </p:nvPr>
        </p:nvSpPr>
        <p:spPr>
          <a:xfrm>
            <a:off x="772886" y="18255"/>
            <a:ext cx="10515600" cy="933467"/>
          </a:xfrm>
        </p:spPr>
        <p:txBody>
          <a:bodyPr/>
          <a:lstStyle/>
          <a:p>
            <a:r>
              <a:rPr lang="en-US" dirty="0"/>
              <a:t>Extract data from SMS to use </a:t>
            </a:r>
          </a:p>
        </p:txBody>
      </p:sp>
      <p:sp>
        <p:nvSpPr>
          <p:cNvPr id="3" name="Content Placeholder 2">
            <a:extLst>
              <a:ext uri="{FF2B5EF4-FFF2-40B4-BE49-F238E27FC236}">
                <a16:creationId xmlns:a16="http://schemas.microsoft.com/office/drawing/2014/main" id="{04FDB8AC-8803-439E-BAF1-FFDBFE5BF6E9}"/>
              </a:ext>
            </a:extLst>
          </p:cNvPr>
          <p:cNvSpPr>
            <a:spLocks noGrp="1"/>
          </p:cNvSpPr>
          <p:nvPr>
            <p:ph idx="1"/>
          </p:nvPr>
        </p:nvSpPr>
        <p:spPr>
          <a:xfrm>
            <a:off x="492967" y="1138335"/>
            <a:ext cx="4741505" cy="5659512"/>
          </a:xfrm>
        </p:spPr>
        <p:txBody>
          <a:bodyPr>
            <a:normAutofit lnSpcReduction="10000"/>
          </a:bodyPr>
          <a:lstStyle/>
          <a:p>
            <a:r>
              <a:rPr lang="en-US" dirty="0"/>
              <a:t>Under datasets to convert -&gt; check the raster for 100-yr existing</a:t>
            </a:r>
          </a:p>
          <a:p>
            <a:endParaRPr lang="en-US" dirty="0"/>
          </a:p>
          <a:p>
            <a:r>
              <a:rPr lang="en-US" dirty="0"/>
              <a:t>Change the cell size to required resolution (for my case, I chose to export it as 0.25 ft resolution)</a:t>
            </a:r>
          </a:p>
          <a:p>
            <a:endParaRPr lang="en-US" dirty="0"/>
          </a:p>
          <a:p>
            <a:r>
              <a:rPr lang="en-US" dirty="0"/>
              <a:t>Press OK.</a:t>
            </a:r>
          </a:p>
          <a:p>
            <a:endParaRPr lang="en-US" dirty="0"/>
          </a:p>
          <a:p>
            <a:r>
              <a:rPr lang="en-US" dirty="0"/>
              <a:t>The existing 100-yr </a:t>
            </a:r>
            <a:r>
              <a:rPr lang="en-US" dirty="0" err="1"/>
              <a:t>elev</a:t>
            </a:r>
            <a:r>
              <a:rPr lang="en-US" dirty="0"/>
              <a:t> raster is exported.</a:t>
            </a:r>
          </a:p>
          <a:p>
            <a:endParaRPr lang="en-US" dirty="0"/>
          </a:p>
        </p:txBody>
      </p:sp>
      <p:pic>
        <p:nvPicPr>
          <p:cNvPr id="5" name="Picture 4">
            <a:extLst>
              <a:ext uri="{FF2B5EF4-FFF2-40B4-BE49-F238E27FC236}">
                <a16:creationId xmlns:a16="http://schemas.microsoft.com/office/drawing/2014/main" id="{42A464F3-E7B1-4743-840E-84510C9F8D27}"/>
              </a:ext>
            </a:extLst>
          </p:cNvPr>
          <p:cNvPicPr>
            <a:picLocks noChangeAspect="1"/>
          </p:cNvPicPr>
          <p:nvPr/>
        </p:nvPicPr>
        <p:blipFill rotWithShape="1">
          <a:blip r:embed="rId2"/>
          <a:srcRect r="44982"/>
          <a:stretch/>
        </p:blipFill>
        <p:spPr>
          <a:xfrm>
            <a:off x="5881395" y="2304467"/>
            <a:ext cx="5972751" cy="1684370"/>
          </a:xfrm>
          <a:prstGeom prst="rect">
            <a:avLst/>
          </a:prstGeom>
        </p:spPr>
      </p:pic>
    </p:spTree>
    <p:extLst>
      <p:ext uri="{BB962C8B-B14F-4D97-AF65-F5344CB8AC3E}">
        <p14:creationId xmlns:p14="http://schemas.microsoft.com/office/powerpoint/2010/main" val="26553454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B98CC-E3A6-48C0-A0C8-44C022CB1AFC}"/>
              </a:ext>
            </a:extLst>
          </p:cNvPr>
          <p:cNvSpPr>
            <a:spLocks noGrp="1"/>
          </p:cNvSpPr>
          <p:nvPr>
            <p:ph type="title"/>
          </p:nvPr>
        </p:nvSpPr>
        <p:spPr>
          <a:xfrm>
            <a:off x="772886" y="18255"/>
            <a:ext cx="10515600" cy="933467"/>
          </a:xfrm>
        </p:spPr>
        <p:txBody>
          <a:bodyPr/>
          <a:lstStyle/>
          <a:p>
            <a:r>
              <a:rPr lang="en-US" dirty="0"/>
              <a:t>Extract data from SMS to use </a:t>
            </a:r>
          </a:p>
        </p:txBody>
      </p:sp>
      <p:sp>
        <p:nvSpPr>
          <p:cNvPr id="3" name="Content Placeholder 2">
            <a:extLst>
              <a:ext uri="{FF2B5EF4-FFF2-40B4-BE49-F238E27FC236}">
                <a16:creationId xmlns:a16="http://schemas.microsoft.com/office/drawing/2014/main" id="{04FDB8AC-8803-439E-BAF1-FFDBFE5BF6E9}"/>
              </a:ext>
            </a:extLst>
          </p:cNvPr>
          <p:cNvSpPr>
            <a:spLocks noGrp="1"/>
          </p:cNvSpPr>
          <p:nvPr>
            <p:ph idx="1"/>
          </p:nvPr>
        </p:nvSpPr>
        <p:spPr>
          <a:xfrm>
            <a:off x="492967" y="1138335"/>
            <a:ext cx="4741505" cy="5659512"/>
          </a:xfrm>
        </p:spPr>
        <p:txBody>
          <a:bodyPr>
            <a:normAutofit/>
          </a:bodyPr>
          <a:lstStyle/>
          <a:p>
            <a:r>
              <a:rPr lang="en-US" dirty="0"/>
              <a:t>Use the same method to export proposed 100-yr elevation raster</a:t>
            </a:r>
          </a:p>
          <a:p>
            <a:endParaRPr lang="en-US" dirty="0"/>
          </a:p>
        </p:txBody>
      </p:sp>
      <p:pic>
        <p:nvPicPr>
          <p:cNvPr id="6" name="Picture 5">
            <a:extLst>
              <a:ext uri="{FF2B5EF4-FFF2-40B4-BE49-F238E27FC236}">
                <a16:creationId xmlns:a16="http://schemas.microsoft.com/office/drawing/2014/main" id="{98277BEF-6D89-47BD-ABB6-002B50CE276B}"/>
              </a:ext>
            </a:extLst>
          </p:cNvPr>
          <p:cNvPicPr>
            <a:picLocks noChangeAspect="1"/>
          </p:cNvPicPr>
          <p:nvPr/>
        </p:nvPicPr>
        <p:blipFill>
          <a:blip r:embed="rId2"/>
          <a:stretch>
            <a:fillRect/>
          </a:stretch>
        </p:blipFill>
        <p:spPr>
          <a:xfrm>
            <a:off x="2330417" y="2840782"/>
            <a:ext cx="8638026" cy="2589634"/>
          </a:xfrm>
          <a:prstGeom prst="rect">
            <a:avLst/>
          </a:prstGeom>
        </p:spPr>
      </p:pic>
    </p:spTree>
    <p:extLst>
      <p:ext uri="{BB962C8B-B14F-4D97-AF65-F5344CB8AC3E}">
        <p14:creationId xmlns:p14="http://schemas.microsoft.com/office/powerpoint/2010/main" val="75503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5933F-F265-47EE-B44A-B25FB7E94A66}"/>
              </a:ext>
            </a:extLst>
          </p:cNvPr>
          <p:cNvSpPr>
            <a:spLocks noGrp="1"/>
          </p:cNvSpPr>
          <p:nvPr>
            <p:ph type="title"/>
          </p:nvPr>
        </p:nvSpPr>
        <p:spPr/>
        <p:txBody>
          <a:bodyPr/>
          <a:lstStyle/>
          <a:p>
            <a:r>
              <a:rPr lang="en-US" dirty="0"/>
              <a:t>Using ArcGIS to prepare the data</a:t>
            </a:r>
          </a:p>
        </p:txBody>
      </p:sp>
      <p:sp>
        <p:nvSpPr>
          <p:cNvPr id="3" name="Content Placeholder 2">
            <a:extLst>
              <a:ext uri="{FF2B5EF4-FFF2-40B4-BE49-F238E27FC236}">
                <a16:creationId xmlns:a16="http://schemas.microsoft.com/office/drawing/2014/main" id="{A626B7B8-F033-4CD1-8224-C43008AD01CF}"/>
              </a:ext>
            </a:extLst>
          </p:cNvPr>
          <p:cNvSpPr>
            <a:spLocks noGrp="1"/>
          </p:cNvSpPr>
          <p:nvPr>
            <p:ph idx="1"/>
          </p:nvPr>
        </p:nvSpPr>
        <p:spPr/>
        <p:txBody>
          <a:bodyPr/>
          <a:lstStyle/>
          <a:p>
            <a:r>
              <a:rPr lang="en-US" dirty="0"/>
              <a:t>Make sure you have the spatial analyst license</a:t>
            </a:r>
          </a:p>
        </p:txBody>
      </p:sp>
    </p:spTree>
    <p:extLst>
      <p:ext uri="{BB962C8B-B14F-4D97-AF65-F5344CB8AC3E}">
        <p14:creationId xmlns:p14="http://schemas.microsoft.com/office/powerpoint/2010/main" val="24951641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90DD-15D8-49A2-996D-B2A2668CC564}"/>
              </a:ext>
            </a:extLst>
          </p:cNvPr>
          <p:cNvSpPr>
            <a:spLocks noGrp="1"/>
          </p:cNvSpPr>
          <p:nvPr>
            <p:ph type="title"/>
          </p:nvPr>
        </p:nvSpPr>
        <p:spPr>
          <a:xfrm>
            <a:off x="838200" y="0"/>
            <a:ext cx="10515600" cy="969153"/>
          </a:xfrm>
        </p:spPr>
        <p:txBody>
          <a:bodyPr/>
          <a:lstStyle/>
          <a:p>
            <a:r>
              <a:rPr lang="en-US" dirty="0"/>
              <a:t>GIS workflow</a:t>
            </a:r>
          </a:p>
        </p:txBody>
      </p:sp>
      <p:sp>
        <p:nvSpPr>
          <p:cNvPr id="3" name="Content Placeholder 2">
            <a:extLst>
              <a:ext uri="{FF2B5EF4-FFF2-40B4-BE49-F238E27FC236}">
                <a16:creationId xmlns:a16="http://schemas.microsoft.com/office/drawing/2014/main" id="{8C66E703-0FAA-4653-B2D1-930A524AC7E3}"/>
              </a:ext>
            </a:extLst>
          </p:cNvPr>
          <p:cNvSpPr>
            <a:spLocks noGrp="1"/>
          </p:cNvSpPr>
          <p:nvPr>
            <p:ph idx="1"/>
          </p:nvPr>
        </p:nvSpPr>
        <p:spPr>
          <a:xfrm>
            <a:off x="838200" y="969153"/>
            <a:ext cx="10515600" cy="5207810"/>
          </a:xfrm>
        </p:spPr>
        <p:txBody>
          <a:bodyPr/>
          <a:lstStyle/>
          <a:p>
            <a:r>
              <a:rPr lang="en-US" dirty="0"/>
              <a:t>Copy the folder which has </a:t>
            </a:r>
            <a:r>
              <a:rPr lang="en-US" dirty="0" err="1"/>
              <a:t>FloodDiff_Ex_Pr</a:t>
            </a:r>
            <a:r>
              <a:rPr lang="en-US" dirty="0"/>
              <a:t> GIS file.</a:t>
            </a:r>
          </a:p>
          <a:p>
            <a:r>
              <a:rPr lang="en-US" dirty="0"/>
              <a:t>Open the Input Folder and copy the two SMS exported files in this folder.</a:t>
            </a:r>
          </a:p>
          <a:p>
            <a:endParaRPr lang="en-US" dirty="0"/>
          </a:p>
          <a:p>
            <a:endParaRPr lang="en-US" dirty="0"/>
          </a:p>
        </p:txBody>
      </p:sp>
      <p:pic>
        <p:nvPicPr>
          <p:cNvPr id="5" name="Picture 4">
            <a:extLst>
              <a:ext uri="{FF2B5EF4-FFF2-40B4-BE49-F238E27FC236}">
                <a16:creationId xmlns:a16="http://schemas.microsoft.com/office/drawing/2014/main" id="{CB92716A-E178-4A07-BD75-5DAA620D261C}"/>
              </a:ext>
            </a:extLst>
          </p:cNvPr>
          <p:cNvPicPr>
            <a:picLocks noChangeAspect="1"/>
          </p:cNvPicPr>
          <p:nvPr/>
        </p:nvPicPr>
        <p:blipFill>
          <a:blip r:embed="rId2"/>
          <a:stretch>
            <a:fillRect/>
          </a:stretch>
        </p:blipFill>
        <p:spPr>
          <a:xfrm>
            <a:off x="671674" y="2671082"/>
            <a:ext cx="5131806" cy="2787326"/>
          </a:xfrm>
          <a:prstGeom prst="rect">
            <a:avLst/>
          </a:prstGeom>
        </p:spPr>
      </p:pic>
      <p:pic>
        <p:nvPicPr>
          <p:cNvPr id="7" name="Picture 6">
            <a:extLst>
              <a:ext uri="{FF2B5EF4-FFF2-40B4-BE49-F238E27FC236}">
                <a16:creationId xmlns:a16="http://schemas.microsoft.com/office/drawing/2014/main" id="{81822D50-5E22-4834-8FAE-B34514E61CFA}"/>
              </a:ext>
            </a:extLst>
          </p:cNvPr>
          <p:cNvPicPr>
            <a:picLocks noChangeAspect="1"/>
          </p:cNvPicPr>
          <p:nvPr/>
        </p:nvPicPr>
        <p:blipFill>
          <a:blip r:embed="rId3"/>
          <a:stretch>
            <a:fillRect/>
          </a:stretch>
        </p:blipFill>
        <p:spPr>
          <a:xfrm>
            <a:off x="6266414" y="2737660"/>
            <a:ext cx="5499973" cy="2104928"/>
          </a:xfrm>
          <a:prstGeom prst="rect">
            <a:avLst/>
          </a:prstGeom>
        </p:spPr>
      </p:pic>
    </p:spTree>
    <p:extLst>
      <p:ext uri="{BB962C8B-B14F-4D97-AF65-F5344CB8AC3E}">
        <p14:creationId xmlns:p14="http://schemas.microsoft.com/office/powerpoint/2010/main" val="10667101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TotalTime>
  <Words>665</Words>
  <Application>Microsoft Office PowerPoint</Application>
  <PresentationFormat>Widescreen</PresentationFormat>
  <Paragraphs>105</Paragraphs>
  <Slides>26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Preparing the Flood Elev Diff map</vt:lpstr>
      <vt:lpstr>PowerPoint Presentation</vt:lpstr>
      <vt:lpstr>Extract data from SMS to use </vt:lpstr>
      <vt:lpstr>Extract data from SMS to use </vt:lpstr>
      <vt:lpstr>Extract data from SMS to use </vt:lpstr>
      <vt:lpstr>Extract data from SMS to use </vt:lpstr>
      <vt:lpstr>Extract data from SMS to use </vt:lpstr>
      <vt:lpstr>Using ArcGIS to prepare the data</vt:lpstr>
      <vt:lpstr>GIS workflow</vt:lpstr>
      <vt:lpstr>GIS workflow</vt:lpstr>
      <vt:lpstr>GIS workflow</vt:lpstr>
      <vt:lpstr>GIS workflow</vt:lpstr>
      <vt:lpstr>GIS workflow</vt:lpstr>
      <vt:lpstr>GIS workflow</vt:lpstr>
      <vt:lpstr>GIS workflow</vt:lpstr>
      <vt:lpstr>GIS workflow</vt:lpstr>
      <vt:lpstr>GIS workflow</vt:lpstr>
      <vt:lpstr>GIS workflow</vt:lpstr>
      <vt:lpstr>GIS workflow</vt:lpstr>
      <vt:lpstr>GIS workflow</vt:lpstr>
      <vt:lpstr>GIS workflow</vt:lpstr>
      <vt:lpstr>GIS workflow</vt:lpstr>
      <vt:lpstr>GIS workflow</vt:lpstr>
      <vt:lpstr>GIS workflow</vt:lpstr>
      <vt:lpstr>GIS workflow</vt:lpstr>
      <vt:lpstr>GIS workflow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Flood Elev Diff</dc:title>
  <dc:creator>Sulochan Dhungel</dc:creator>
  <cp:lastModifiedBy>Sulochan Dhungel</cp:lastModifiedBy>
  <cp:revision>7</cp:revision>
  <dcterms:created xsi:type="dcterms:W3CDTF">2022-04-05T18:59:55Z</dcterms:created>
  <dcterms:modified xsi:type="dcterms:W3CDTF">2022-04-05T20:22:20Z</dcterms:modified>
</cp:coreProperties>
</file>

<file path=docProps/thumbnail.jpeg>
</file>